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9" r:id="rId4"/>
    <p:sldId id="268" r:id="rId5"/>
    <p:sldId id="269" r:id="rId6"/>
    <p:sldId id="286" r:id="rId7"/>
    <p:sldId id="287" r:id="rId8"/>
    <p:sldId id="276" r:id="rId9"/>
    <p:sldId id="277" r:id="rId10"/>
    <p:sldId id="278" r:id="rId11"/>
    <p:sldId id="279" r:id="rId12"/>
    <p:sldId id="293" r:id="rId13"/>
    <p:sldId id="280" r:id="rId14"/>
    <p:sldId id="270" r:id="rId15"/>
    <p:sldId id="272" r:id="rId16"/>
    <p:sldId id="273" r:id="rId17"/>
    <p:sldId id="274" r:id="rId18"/>
    <p:sldId id="275" r:id="rId19"/>
    <p:sldId id="281" r:id="rId20"/>
    <p:sldId id="282" r:id="rId21"/>
    <p:sldId id="283" r:id="rId22"/>
    <p:sldId id="284" r:id="rId23"/>
    <p:sldId id="285" r:id="rId24"/>
    <p:sldId id="294" r:id="rId25"/>
    <p:sldId id="295" r:id="rId26"/>
    <p:sldId id="288" r:id="rId27"/>
    <p:sldId id="291" r:id="rId28"/>
    <p:sldId id="290" r:id="rId29"/>
    <p:sldId id="292" r:id="rId30"/>
    <p:sldId id="267" r:id="rId31"/>
    <p:sldId id="296" r:id="rId32"/>
    <p:sldId id="297" r:id="rId33"/>
    <p:sldId id="298" r:id="rId34"/>
    <p:sldId id="299" r:id="rId35"/>
  </p:sldIdLst>
  <p:sldSz cx="9144000" cy="6858000" type="screen4x3"/>
  <p:notesSz cx="6797675" cy="9926638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4">
          <p15:clr>
            <a:srgbClr val="A4A3A4"/>
          </p15:clr>
        </p15:guide>
        <p15:guide id="2" pos="642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pos="385">
          <p15:clr>
            <a:srgbClr val="A4A3A4"/>
          </p15:clr>
        </p15:guide>
        <p15:guide id="5" orient="horz" pos="9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D4E"/>
    <a:srgbClr val="076471"/>
    <a:srgbClr val="095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86044" autoAdjust="0"/>
  </p:normalViewPr>
  <p:slideViewPr>
    <p:cSldViewPr snapToObjects="1">
      <p:cViewPr varScale="1">
        <p:scale>
          <a:sx n="76" d="100"/>
          <a:sy n="76" d="100"/>
        </p:scale>
        <p:origin x="-1674" y="-90"/>
      </p:cViewPr>
      <p:guideLst>
        <p:guide orient="horz" pos="981"/>
        <p:guide pos="385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-3756" y="-72"/>
      </p:cViewPr>
      <p:guideLst>
        <p:guide orient="horz" pos="3107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3849688" y="9195118"/>
            <a:ext cx="2933700" cy="233192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393071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C0CF0E-1A96-4167-9B9C-14DA2945C64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2" name="Tekstfelt 1"/>
          <p:cNvSpPr txBox="1"/>
          <p:nvPr/>
        </p:nvSpPr>
        <p:spPr>
          <a:xfrm>
            <a:off x="374501" y="9195120"/>
            <a:ext cx="2160240" cy="58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SEGES P/S</a:t>
            </a:r>
            <a:br>
              <a:rPr lang="da-DK" dirty="0" smtClean="0"/>
            </a:br>
            <a:r>
              <a:rPr lang="da-DK" sz="1400" dirty="0" smtClean="0"/>
              <a:t>seges.dk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984954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733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4955"/>
            <a:ext cx="5438775" cy="4467386"/>
          </a:xfrm>
          <a:prstGeom prst="rect">
            <a:avLst/>
          </a:prstGeom>
        </p:spPr>
        <p:txBody>
          <a:bodyPr vert="horz" lIns="92665" tIns="46333" rIns="92665" bIns="46333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310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FE4F35-38D1-4586-8062-C0D74F49BC4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5626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ES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km\Dropbox\Power Point\SEGES\Hjorrne3_linked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4" y="-11038"/>
            <a:ext cx="9143999" cy="47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260276" y="4090646"/>
            <a:ext cx="7696100" cy="1268996"/>
          </a:xfrm>
        </p:spPr>
        <p:txBody>
          <a:bodyPr anchor="ctr">
            <a:normAutofit/>
          </a:bodyPr>
          <a:lstStyle>
            <a:lvl1pPr algn="l">
              <a:defRPr sz="2800" b="1" i="0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55898" y="2644924"/>
            <a:ext cx="5031804" cy="936103"/>
          </a:xfrm>
        </p:spPr>
        <p:txBody>
          <a:bodyPr anchor="t">
            <a:no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forfatter og hovedafdeling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260276" y="1912145"/>
            <a:ext cx="3591644" cy="72476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sp>
        <p:nvSpPr>
          <p:cNvPr id="7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85358" y="5676076"/>
            <a:ext cx="2486442" cy="11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 lang="da-DK" sz="105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da-DK" noProof="0" dirty="0" smtClean="0"/>
              <a:t>Klik og indsæt LD-logo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marL="447675" marR="0" lvl="0" indent="-4476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noProof="0" dirty="0" smtClean="0"/>
          </a:p>
          <a:p>
            <a:pPr lvl="0"/>
            <a:endParaRPr lang="da-DK" noProof="0" dirty="0" smtClean="0"/>
          </a:p>
          <a:p>
            <a:pPr lvl="0"/>
            <a:r>
              <a:rPr lang="da-DK" noProof="0" dirty="0" smtClean="0"/>
              <a:t> </a:t>
            </a:r>
            <a:br>
              <a:rPr lang="da-DK" noProof="0" dirty="0" smtClean="0"/>
            </a:br>
            <a:endParaRPr lang="da-DK" noProof="0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2843808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8" hasCustomPrompt="1"/>
          </p:nvPr>
        </p:nvSpPr>
        <p:spPr>
          <a:xfrm>
            <a:off x="4831686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</p:txBody>
      </p:sp>
      <p:pic>
        <p:nvPicPr>
          <p:cNvPr id="10" name="Picture 2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3333" y="6041538"/>
            <a:ext cx="1844342" cy="64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68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Billede 8" descr="grafik2.png"/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5434473"/>
            <a:ext cx="2699791" cy="1423527"/>
          </a:xfrm>
          <a:prstGeom prst="rect">
            <a:avLst/>
          </a:prstGeom>
        </p:spPr>
      </p:pic>
      <p:pic>
        <p:nvPicPr>
          <p:cNvPr id="11" name="Picture 2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403" y="6287969"/>
            <a:ext cx="1320310" cy="4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540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85358" y="5676076"/>
            <a:ext cx="2486442" cy="11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LD-logo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2843808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</a:t>
            </a:r>
            <a:r>
              <a:rPr lang="da-DK" noProof="0" dirty="0" err="1" smtClean="0"/>
              <a:t>herQ</a:t>
            </a:r>
            <a:r>
              <a:rPr lang="da-DK" noProof="0" dirty="0" smtClean="0"/>
              <a:t>:\</a:t>
            </a:r>
            <a:r>
              <a:rPr lang="da-DK" noProof="0" dirty="0" err="1" smtClean="0"/>
              <a:t>SEGES_Visuel_identitet</a:t>
            </a:r>
            <a:r>
              <a:rPr lang="da-DK" noProof="0" dirty="0" smtClean="0"/>
              <a:t>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 hasCustomPrompt="1"/>
          </p:nvPr>
        </p:nvSpPr>
        <p:spPr>
          <a:xfrm>
            <a:off x="4831686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7" name="Titel 1"/>
          <p:cNvSpPr>
            <a:spLocks noGrp="1"/>
          </p:cNvSpPr>
          <p:nvPr>
            <p:ph type="ctrTitle" hasCustomPrompt="1"/>
          </p:nvPr>
        </p:nvSpPr>
        <p:spPr>
          <a:xfrm>
            <a:off x="285358" y="4090646"/>
            <a:ext cx="7696100" cy="850522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18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82630" y="4999603"/>
            <a:ext cx="6449610" cy="67814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forfatter og afdeling</a:t>
            </a:r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876256" y="4999603"/>
            <a:ext cx="2079476" cy="676474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pic>
        <p:nvPicPr>
          <p:cNvPr id="3075" name="Picture 3" descr="C:\Users\akm\Dropbox\Power Point\SEGES\pptforside_man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7029"/>
            <a:ext cx="91440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8128" y="6096356"/>
            <a:ext cx="1844342" cy="64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46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- logo+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7021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648268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7" name="Billede 6" descr="Udsnit_mønster_V2.png"/>
          <p:cNvPicPr>
            <a:picLocks noChangeAspect="1"/>
          </p:cNvPicPr>
          <p:nvPr userDrawn="1"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28" r="5859"/>
          <a:stretch>
            <a:fillRect/>
          </a:stretch>
        </p:blipFill>
        <p:spPr>
          <a:xfrm>
            <a:off x="6151044" y="0"/>
            <a:ext cx="2992956" cy="3048000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>
          <a:xfrm>
            <a:off x="609600" y="1628775"/>
            <a:ext cx="7462838" cy="424815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6217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3608" y="4048456"/>
            <a:ext cx="7200400" cy="1684800"/>
          </a:xfrm>
        </p:spPr>
        <p:txBody>
          <a:bodyPr anchor="t">
            <a:normAutofit/>
          </a:bodyPr>
          <a:lstStyle>
            <a:lvl1pPr algn="l">
              <a:defRPr sz="2800" b="0" cap="all" baseline="0">
                <a:solidFill>
                  <a:schemeClr val="accent1"/>
                </a:solidFill>
              </a:defRPr>
            </a:lvl1pPr>
          </a:lstStyle>
          <a:p>
            <a:r>
              <a:rPr lang="da-DK" dirty="0" smtClean="0"/>
              <a:t>Klik for at tilføje en </a:t>
            </a:r>
            <a:br>
              <a:rPr lang="da-DK" dirty="0" smtClean="0"/>
            </a:br>
            <a:r>
              <a:rPr lang="da-DK" dirty="0" smtClean="0"/>
              <a:t>sekundær tekst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043608" y="2380456"/>
            <a:ext cx="7200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pic>
        <p:nvPicPr>
          <p:cNvPr id="6" name="Picture 7" descr="C:\Users\akm\Dropbox\Power Point\SEGES\Hjorrne3_linked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713" y="0"/>
            <a:ext cx="5336287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B89A3-8973-42B0-8984-94FFAA760A83}" type="slidenum">
              <a:rPr lang="da-DK" smtClean="0"/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i fuld stør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609600" y="1628800"/>
            <a:ext cx="3887788" cy="4536504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3970784" cy="4536504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663A-5A09-470A-8CA2-108EEA1DD31B}" type="datetimeFigureOut">
              <a:pPr/>
              <a:t>10-11-2015</a:t>
            </a:fld>
            <a:endParaRPr lang="da-DK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pPr/>
              <a:t>‹nr.›</a:t>
            </a:fld>
            <a:endParaRPr lang="da-DK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4552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SP Certificering+DanAv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506913" y="5877272"/>
            <a:ext cx="2137095" cy="97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LD-logo her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285358" y="4090646"/>
            <a:ext cx="7696100" cy="850522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15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82630" y="4999603"/>
            <a:ext cx="6449610" cy="67814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forfatter og afdeling</a:t>
            </a:r>
          </a:p>
        </p:txBody>
      </p:sp>
      <p:sp>
        <p:nvSpPr>
          <p:cNvPr id="16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876256" y="4999603"/>
            <a:ext cx="2079476" cy="676474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pic>
        <p:nvPicPr>
          <p:cNvPr id="2050" name="Picture 2" descr="C:\Users\akm\Dropbox\Power Point\SEGES\SEGES_pptsvin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407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km\Dropbox\Power Point\SEGES\Grafik til SEGES pptx\DanAvl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339" y="6057567"/>
            <a:ext cx="1459151" cy="7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km\Dropbox\Power Point\SEGES\Grafik til SEGES pptx\ISO9001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2" y="6034006"/>
            <a:ext cx="1504394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778" y="6109056"/>
            <a:ext cx="1844342" cy="64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968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km\Dropbox\Power Point\SEGES\Seges_logo_RGB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403" y="6287969"/>
            <a:ext cx="1320310" cy="4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609600" y="404664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indsætte</a:t>
            </a:r>
            <a:r>
              <a:rPr lang="en-US" dirty="0" smtClean="0"/>
              <a:t> </a:t>
            </a:r>
            <a:r>
              <a:rPr lang="en-US" dirty="0" err="1" smtClean="0"/>
              <a:t>titel</a:t>
            </a:r>
            <a:r>
              <a:rPr lang="en-US" dirty="0" smtClean="0"/>
              <a:t> </a:t>
            </a:r>
            <a:endParaRPr lang="da-DK" dirty="0" smtClean="0"/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55576" y="6486797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13" name="Pladsholder til diasnummer 4"/>
          <p:cNvSpPr>
            <a:spLocks noGrp="1"/>
          </p:cNvSpPr>
          <p:nvPr>
            <p:ph type="sldNum" sz="quarter" idx="4"/>
          </p:nvPr>
        </p:nvSpPr>
        <p:spPr>
          <a:xfrm>
            <a:off x="0" y="6486797"/>
            <a:ext cx="711200" cy="365125"/>
          </a:xfrm>
          <a:prstGeom prst="rect">
            <a:avLst/>
          </a:prstGeom>
        </p:spPr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>
          <a:xfrm>
            <a:off x="609600" y="1608584"/>
            <a:ext cx="8077200" cy="4052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124200" y="648679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9" r:id="rId3"/>
    <p:sldLayoutId id="2147483654" r:id="rId4"/>
    <p:sldLayoutId id="2147483667" r:id="rId5"/>
    <p:sldLayoutId id="2147483651" r:id="rId6"/>
    <p:sldLayoutId id="2147483652" r:id="rId7"/>
    <p:sldLayoutId id="2147483658" r:id="rId8"/>
    <p:sldLayoutId id="2147483666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447675" indent="-447675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lang="en-US" sz="24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8636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2954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7272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1590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da-DK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Projektmøde</a:t>
            </a:r>
            <a:br>
              <a:rPr lang="da-DK" dirty="0" smtClean="0"/>
            </a:br>
            <a:r>
              <a:rPr lang="da-DK" dirty="0" smtClean="0"/>
              <a:t>Emissionsbaseret regulering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Søren Kolind Hvid</a:t>
            </a:r>
            <a:br>
              <a:rPr lang="da-DK" dirty="0" smtClean="0"/>
            </a:br>
            <a:r>
              <a:rPr lang="da-DK" dirty="0" smtClean="0"/>
              <a:t>SEGES Planter &amp; Miljø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 smtClean="0"/>
              <a:t>Årslev Kro 21.10.2015</a:t>
            </a:r>
            <a:endParaRPr lang="da-DK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ladsholder til billede 6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8" name="Picture 2" descr="Q:\VFL_Visuel_Identitet\Særlige grafikfiler - fonde\GUDP_logoer\jpg\Maerke_gudp_FVM_RGB_gradueret.jpg"/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58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 smtClean="0"/>
              <a:t>Norsminde Fjord – Overfladevand retention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10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764704"/>
            <a:ext cx="8208912" cy="6093296"/>
          </a:xfrm>
          <a:prstGeom prst="rect">
            <a:avLst/>
          </a:prstGeom>
        </p:spPr>
      </p:pic>
      <p:sp>
        <p:nvSpPr>
          <p:cNvPr id="8" name="Tekstboks 7"/>
          <p:cNvSpPr txBox="1"/>
          <p:nvPr/>
        </p:nvSpPr>
        <p:spPr>
          <a:xfrm>
            <a:off x="2226174" y="142206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Gns</a:t>
            </a:r>
            <a:r>
              <a:rPr lang="da-DK" dirty="0" smtClean="0"/>
              <a:t>.: 19 %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9773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 smtClean="0"/>
              <a:t>Norsminde Fjord – ens </a:t>
            </a:r>
            <a:r>
              <a:rPr lang="da-DK" u="sng" dirty="0" smtClean="0"/>
              <a:t>udledning</a:t>
            </a:r>
            <a:r>
              <a:rPr lang="da-DK" dirty="0" smtClean="0"/>
              <a:t> pr. ha (6,6 kg)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11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8" name="Billed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836712"/>
            <a:ext cx="8136904" cy="601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27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 smtClean="0"/>
              <a:t>Norsminde Fjord – kvælstofudvaskning fra rodzonen ved ens udledning pr. ha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12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134" y="1213063"/>
            <a:ext cx="7909306" cy="57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926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 smtClean="0"/>
              <a:t>Norsminde Fjord – ens </a:t>
            </a:r>
            <a:r>
              <a:rPr lang="da-DK" u="sng" dirty="0" smtClean="0"/>
              <a:t>udvaskning</a:t>
            </a:r>
            <a:r>
              <a:rPr lang="da-DK" dirty="0" smtClean="0"/>
              <a:t> pr. ha (15,6 kg)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13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764704"/>
            <a:ext cx="813690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756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8077200" cy="648072"/>
          </a:xfrm>
        </p:spPr>
        <p:txBody>
          <a:bodyPr/>
          <a:lstStyle/>
          <a:p>
            <a:pPr algn="ctr"/>
            <a:r>
              <a:rPr lang="da-DK" dirty="0" smtClean="0"/>
              <a:t>Hjarbæk Fjord – samlet retention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14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744446"/>
            <a:ext cx="9153474" cy="614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2123728" y="105273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Gns</a:t>
            </a:r>
            <a:r>
              <a:rPr lang="da-DK" dirty="0" smtClean="0"/>
              <a:t>.: 65 %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6641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648072"/>
          </a:xfrm>
        </p:spPr>
        <p:txBody>
          <a:bodyPr>
            <a:normAutofit/>
          </a:bodyPr>
          <a:lstStyle/>
          <a:p>
            <a:pPr algn="ctr"/>
            <a:r>
              <a:rPr lang="da-DK" dirty="0" smtClean="0"/>
              <a:t>Hjarbæk Fjord – Grundvand retention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15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6" y="767297"/>
            <a:ext cx="9140274" cy="61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2123728" y="105273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Gns</a:t>
            </a:r>
            <a:r>
              <a:rPr lang="da-DK" dirty="0" smtClean="0"/>
              <a:t>.: 51 %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185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 smtClean="0"/>
              <a:t>Hjarbæk Fjord – Overfladevand retention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16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37" y="770819"/>
            <a:ext cx="9145537" cy="611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2123728" y="105273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Gns</a:t>
            </a:r>
            <a:r>
              <a:rPr lang="da-DK" dirty="0" smtClean="0"/>
              <a:t>.: 30 %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3410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 smtClean="0"/>
              <a:t>Hjarbæk Fjord – ens </a:t>
            </a:r>
            <a:r>
              <a:rPr lang="da-DK" u="sng" dirty="0" smtClean="0"/>
              <a:t>udledning</a:t>
            </a:r>
            <a:r>
              <a:rPr lang="da-DK" dirty="0" smtClean="0"/>
              <a:t> pr. ha (8,1 kg)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17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27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 smtClean="0"/>
              <a:t>Hjarbæk Fjord – ens </a:t>
            </a:r>
            <a:r>
              <a:rPr lang="da-DK" u="sng" dirty="0" smtClean="0"/>
              <a:t>udvaskning</a:t>
            </a:r>
            <a:r>
              <a:rPr lang="da-DK" dirty="0" smtClean="0"/>
              <a:t> pr. ha (22,6 kg)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18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8" name="Billed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712"/>
            <a:ext cx="9143999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930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8077200" cy="648072"/>
          </a:xfrm>
        </p:spPr>
        <p:txBody>
          <a:bodyPr/>
          <a:lstStyle/>
          <a:p>
            <a:pPr algn="ctr"/>
            <a:r>
              <a:rPr lang="da-DK" dirty="0" smtClean="0"/>
              <a:t>Karrebæk Fjord – samlet retention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19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8" name="Billed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764704"/>
            <a:ext cx="7560840" cy="6093296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935420" y="371703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Gns</a:t>
            </a:r>
            <a:r>
              <a:rPr lang="da-DK" dirty="0" smtClean="0"/>
              <a:t>.: 58 %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85327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689" y="260648"/>
            <a:ext cx="8077200" cy="864096"/>
          </a:xfrm>
        </p:spPr>
        <p:txBody>
          <a:bodyPr>
            <a:normAutofit/>
          </a:bodyPr>
          <a:lstStyle/>
          <a:p>
            <a:r>
              <a:rPr lang="da-DK" sz="3200" dirty="0" err="1" smtClean="0"/>
              <a:t>DAGSorden</a:t>
            </a:r>
            <a:endParaRPr lang="da-DK" sz="320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597688" y="1124744"/>
            <a:ext cx="8294791" cy="51125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dirty="0" smtClean="0"/>
              <a:t>AP5/AP6 </a:t>
            </a:r>
            <a:r>
              <a:rPr lang="da-DK" dirty="0"/>
              <a:t>– </a:t>
            </a:r>
            <a:r>
              <a:rPr lang="da-DK" dirty="0" smtClean="0"/>
              <a:t>Status på målinger</a:t>
            </a:r>
            <a:endParaRPr lang="da-DK" dirty="0"/>
          </a:p>
          <a:p>
            <a:pPr marL="873125" lvl="1" indent="-457200">
              <a:buFont typeface="+mj-lt"/>
              <a:buAutoNum type="arabicPeriod"/>
            </a:pPr>
            <a:r>
              <a:rPr lang="da-DK" dirty="0"/>
              <a:t>Vandløbsmålinger</a:t>
            </a:r>
          </a:p>
          <a:p>
            <a:pPr marL="873125" lvl="1" indent="-457200">
              <a:buFont typeface="+mj-lt"/>
              <a:buAutoNum type="arabicPeriod"/>
            </a:pPr>
            <a:r>
              <a:rPr lang="da-DK" dirty="0"/>
              <a:t>Drænmålinger</a:t>
            </a:r>
          </a:p>
          <a:p>
            <a:pPr marL="873125" lvl="1" indent="-457200">
              <a:buFont typeface="+mj-lt"/>
              <a:buAutoNum type="arabicPeriod"/>
            </a:pPr>
            <a:r>
              <a:rPr lang="da-DK" dirty="0"/>
              <a:t>N-min </a:t>
            </a:r>
            <a:r>
              <a:rPr lang="da-DK" dirty="0" smtClean="0"/>
              <a:t>målinger</a:t>
            </a:r>
          </a:p>
          <a:p>
            <a:pPr marL="873125" lvl="1" indent="-457200">
              <a:buFont typeface="+mj-lt"/>
              <a:buAutoNum type="arabicPeriod"/>
            </a:pPr>
            <a:r>
              <a:rPr lang="da-DK" dirty="0" err="1" smtClean="0"/>
              <a:t>Sorbisense</a:t>
            </a:r>
            <a:r>
              <a:rPr lang="da-DK" dirty="0" smtClean="0"/>
              <a:t> målinger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AP1 – </a:t>
            </a:r>
            <a:r>
              <a:rPr lang="da-DK" dirty="0" smtClean="0"/>
              <a:t>Grænseværdier mv. under emissionsbaseret </a:t>
            </a:r>
            <a:r>
              <a:rPr lang="da-DK" dirty="0" err="1" smtClean="0"/>
              <a:t>reg</a:t>
            </a:r>
            <a:r>
              <a:rPr lang="da-DK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AP2 – Koncept for måling i vandløb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AP3 – Koncept for måling i dræn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AP4 – Koncept for måling af N-min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Kommende aktiviteter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Eventuelt og næste møde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3157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648072"/>
          </a:xfrm>
        </p:spPr>
        <p:txBody>
          <a:bodyPr>
            <a:normAutofit/>
          </a:bodyPr>
          <a:lstStyle/>
          <a:p>
            <a:pPr algn="ctr"/>
            <a:r>
              <a:rPr lang="da-DK" dirty="0" smtClean="0"/>
              <a:t>Karrebæk Fjord – Grundvand retention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20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8" name="Billed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836712"/>
            <a:ext cx="7488832" cy="6015210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935420" y="371703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Gns</a:t>
            </a:r>
            <a:r>
              <a:rPr lang="da-DK" dirty="0" smtClean="0"/>
              <a:t>.: 33 %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50075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 smtClean="0"/>
              <a:t>Karrebæk Fjord – Overfladevand retention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21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8" name="Billed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836712"/>
            <a:ext cx="7344816" cy="6021288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935420" y="371703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Gns</a:t>
            </a:r>
            <a:r>
              <a:rPr lang="da-DK" dirty="0" smtClean="0"/>
              <a:t>.: 37 %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9930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 smtClean="0"/>
              <a:t>Karrebæk Fjord – ens </a:t>
            </a:r>
            <a:r>
              <a:rPr lang="da-DK" u="sng" dirty="0" smtClean="0"/>
              <a:t>udledning</a:t>
            </a:r>
            <a:r>
              <a:rPr lang="da-DK" dirty="0" smtClean="0"/>
              <a:t> pr. ha (10,8 kg)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22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836712"/>
            <a:ext cx="7389191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96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 smtClean="0"/>
              <a:t>Karrebæk Fjord – ens </a:t>
            </a:r>
            <a:r>
              <a:rPr lang="da-DK" u="sng" dirty="0" smtClean="0"/>
              <a:t>udvaskning</a:t>
            </a:r>
            <a:r>
              <a:rPr lang="da-DK" dirty="0" smtClean="0"/>
              <a:t> pr. ha (24,6 kg)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23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8" name="Billed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836712"/>
            <a:ext cx="7272808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13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Datagrundlag for ny beregning af grænseværdier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24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dirty="0" smtClean="0"/>
              <a:t>Retention i grundvand (som nu)</a:t>
            </a:r>
          </a:p>
          <a:p>
            <a:r>
              <a:rPr lang="da-DK" dirty="0" smtClean="0"/>
              <a:t>Retention i hovedvandløb inkl. nedstrøms søer fra udløb fra ID15 opland</a:t>
            </a:r>
          </a:p>
          <a:p>
            <a:r>
              <a:rPr lang="da-DK" dirty="0" smtClean="0"/>
              <a:t>Retention i overfladevand internt i hvert enkelt ID15 opland</a:t>
            </a:r>
          </a:p>
          <a:p>
            <a:r>
              <a:rPr lang="da-DK" dirty="0" smtClean="0"/>
              <a:t>Data for baseline udvikling i pilot-</a:t>
            </a:r>
            <a:r>
              <a:rPr lang="da-DK" dirty="0" err="1" smtClean="0"/>
              <a:t>vandoplande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23459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Skal vi inddrage andre parametre i fastsættelsen af grænseværdier?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25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9600" y="1608584"/>
            <a:ext cx="8077200" cy="2252464"/>
          </a:xfrm>
        </p:spPr>
        <p:txBody>
          <a:bodyPr/>
          <a:lstStyle/>
          <a:p>
            <a:r>
              <a:rPr lang="da-DK" dirty="0" smtClean="0"/>
              <a:t>Forskelle i dyretæthed mellem ID15 </a:t>
            </a:r>
            <a:r>
              <a:rPr lang="da-DK" dirty="0" err="1" smtClean="0"/>
              <a:t>oplande</a:t>
            </a:r>
            <a:endParaRPr lang="da-DK" dirty="0" smtClean="0"/>
          </a:p>
          <a:p>
            <a:r>
              <a:rPr lang="da-DK" dirty="0" smtClean="0"/>
              <a:t>Forskelle i bedriftstyper og historisk afgrødevalg</a:t>
            </a:r>
          </a:p>
          <a:p>
            <a:r>
              <a:rPr lang="da-DK" dirty="0" smtClean="0"/>
              <a:t>Forskelle i jordtyper</a:t>
            </a:r>
          </a:p>
          <a:p>
            <a:r>
              <a:rPr lang="da-DK" dirty="0" smtClean="0"/>
              <a:t>Miljøøkonomisk optimering (tilpasset differentiering af grænseværdier i forhold til N-retention)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09600" y="4134326"/>
            <a:ext cx="771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Forslag: Problemstillingerne nævnes, men vi regner ikke nærmere på det.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07932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Over- eller underopfyldelse af målsætninger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26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9600" y="2132856"/>
            <a:ext cx="8077200" cy="1728192"/>
          </a:xfrm>
        </p:spPr>
        <p:txBody>
          <a:bodyPr/>
          <a:lstStyle/>
          <a:p>
            <a:r>
              <a:rPr lang="da-DK" dirty="0" smtClean="0"/>
              <a:t>Medfører overopfyldelse af målsætninger, hvis alle skal reguleres emissionsbaseret</a:t>
            </a:r>
          </a:p>
          <a:p>
            <a:r>
              <a:rPr lang="da-DK" dirty="0" smtClean="0"/>
              <a:t>Medfører underopfyldelse af målsætninger, hvis emissionsbaseret regulering er frivillig.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26328" y="1686014"/>
            <a:ext cx="6125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Grænseværdier baseret på gennemsnitstal:</a:t>
            </a:r>
            <a:endParaRPr lang="da-DK" sz="2400" dirty="0"/>
          </a:p>
        </p:txBody>
      </p:sp>
      <p:sp>
        <p:nvSpPr>
          <p:cNvPr id="8" name="Tekstboks 7"/>
          <p:cNvSpPr txBox="1"/>
          <p:nvPr/>
        </p:nvSpPr>
        <p:spPr>
          <a:xfrm>
            <a:off x="609600" y="4134326"/>
            <a:ext cx="750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Forslag: Problemstillingen nævnes, men vi regner ikke nærmere på det.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159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8077200" cy="1008112"/>
          </a:xfrm>
        </p:spPr>
        <p:txBody>
          <a:bodyPr/>
          <a:lstStyle/>
          <a:p>
            <a:r>
              <a:rPr lang="da-DK" dirty="0" smtClean="0"/>
              <a:t>Afgrænsning af målt opland og opgørelse af udledning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27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625892"/>
              </p:ext>
            </p:extLst>
          </p:nvPr>
        </p:nvGraphicFramePr>
        <p:xfrm>
          <a:off x="609600" y="1547664"/>
          <a:ext cx="8077200" cy="1650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9300"/>
                <a:gridCol w="2019300"/>
                <a:gridCol w="2019300"/>
                <a:gridCol w="2019300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 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Nitrat i jord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Drænmåling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Vandløbsmåling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Bedriftsspecifik måling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Ja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Ja/Nej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Nej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06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Sikker afgrænsning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 </a:t>
                      </a:r>
                      <a:endParaRPr lang="da-DK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Ja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Ja/Nej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Ja/Nej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033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8077200" cy="1008112"/>
          </a:xfrm>
        </p:spPr>
        <p:txBody>
          <a:bodyPr/>
          <a:lstStyle/>
          <a:p>
            <a:r>
              <a:rPr lang="da-DK" dirty="0" smtClean="0"/>
              <a:t>Anvendelighed af målinger i forhold til virkemidler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28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502873"/>
              </p:ext>
            </p:extLst>
          </p:nvPr>
        </p:nvGraphicFramePr>
        <p:xfrm>
          <a:off x="609600" y="1547664"/>
          <a:ext cx="8077200" cy="4363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9300"/>
                <a:gridCol w="2019300"/>
                <a:gridCol w="2019300"/>
                <a:gridCol w="2019300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 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Nitrat i jord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Drænmåling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Vandløbsmåling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Alle </a:t>
                      </a:r>
                      <a:r>
                        <a:rPr lang="da-DK" sz="1800" dirty="0">
                          <a:effectLst/>
                        </a:rPr>
                        <a:t>tiltag på dyrkningsfladen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X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X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X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06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Minivådområder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X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X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Kontrolleret </a:t>
                      </a:r>
                      <a:r>
                        <a:rPr lang="da-DK" sz="1800" dirty="0">
                          <a:effectLst/>
                        </a:rPr>
                        <a:t>dræning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(</a:t>
                      </a:r>
                      <a:r>
                        <a:rPr lang="da-DK" sz="1800" dirty="0">
                          <a:effectLst/>
                        </a:rPr>
                        <a:t>X)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X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Randzoner</a:t>
                      </a:r>
                      <a:r>
                        <a:rPr lang="da-DK" sz="1800" dirty="0">
                          <a:effectLst/>
                        </a:rPr>
                        <a:t>, vandmættede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X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Overrisling </a:t>
                      </a:r>
                      <a:r>
                        <a:rPr lang="da-DK" sz="1800" dirty="0">
                          <a:effectLst/>
                        </a:rPr>
                        <a:t>af enge med drænvand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X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Vådområder </a:t>
                      </a:r>
                      <a:r>
                        <a:rPr lang="da-DK" sz="1800" dirty="0">
                          <a:effectLst/>
                        </a:rPr>
                        <a:t>i ådale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X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Vandløbs-virkemidler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a-DK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X</a:t>
                      </a:r>
                      <a:endParaRPr lang="da-DK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4604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8077200" cy="648072"/>
          </a:xfrm>
        </p:spPr>
        <p:txBody>
          <a:bodyPr>
            <a:normAutofit/>
          </a:bodyPr>
          <a:lstStyle/>
          <a:p>
            <a:pPr algn="ctr"/>
            <a:r>
              <a:rPr lang="da-DK" dirty="0" smtClean="0"/>
              <a:t>Tidsforløb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29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254150"/>
              </p:ext>
            </p:extLst>
          </p:nvPr>
        </p:nvGraphicFramePr>
        <p:xfrm>
          <a:off x="288201" y="1052736"/>
          <a:ext cx="8640956" cy="2896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9463"/>
                <a:gridCol w="216024"/>
                <a:gridCol w="216024"/>
                <a:gridCol w="216024"/>
                <a:gridCol w="216024"/>
                <a:gridCol w="202857"/>
                <a:gridCol w="265701"/>
                <a:gridCol w="264823"/>
                <a:gridCol w="264823"/>
                <a:gridCol w="264823"/>
                <a:gridCol w="264823"/>
                <a:gridCol w="264823"/>
                <a:gridCol w="264823"/>
                <a:gridCol w="264823"/>
                <a:gridCol w="264823"/>
                <a:gridCol w="264823"/>
                <a:gridCol w="264823"/>
                <a:gridCol w="264823"/>
                <a:gridCol w="264823"/>
                <a:gridCol w="264823"/>
                <a:gridCol w="264823"/>
                <a:gridCol w="264823"/>
                <a:gridCol w="264823"/>
                <a:gridCol w="264823"/>
                <a:gridCol w="264823"/>
                <a:gridCol w="264823"/>
                <a:gridCol w="264823"/>
                <a:gridCol w="264823"/>
                <a:gridCol w="243778"/>
                <a:gridCol w="243778"/>
              </a:tblGrid>
              <a:tr h="28077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År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2015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2016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2017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8077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Måned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A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S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O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N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N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J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F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M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A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M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J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J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A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S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O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N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D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J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F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M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A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M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J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J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A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S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O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N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D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77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Dyrkning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9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Udvaskning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Afstrømning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Nitrat måling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</a:rPr>
                        <a:t>Drænmåling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</a:rPr>
                        <a:t>Vandløbs-måling </a:t>
                      </a:r>
                      <a:r>
                        <a:rPr lang="da-DK" sz="1200" dirty="0">
                          <a:effectLst/>
                        </a:rPr>
                        <a:t>1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46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</a:rPr>
                        <a:t>Vandløbs-måling </a:t>
                      </a:r>
                      <a:r>
                        <a:rPr lang="da-DK" sz="1200" dirty="0">
                          <a:effectLst/>
                        </a:rPr>
                        <a:t>2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90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</a:rPr>
                        <a:t>Markplan </a:t>
                      </a:r>
                      <a:r>
                        <a:rPr lang="da-DK" sz="1200" dirty="0">
                          <a:effectLst/>
                        </a:rPr>
                        <a:t>2017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</a:rPr>
                        <a:t>X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16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</a:rPr>
                        <a:t>Markplan </a:t>
                      </a:r>
                      <a:r>
                        <a:rPr lang="da-DK" sz="1200" dirty="0">
                          <a:effectLst/>
                        </a:rPr>
                        <a:t>2018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X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X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kstboks 7"/>
          <p:cNvSpPr txBox="1"/>
          <p:nvPr/>
        </p:nvSpPr>
        <p:spPr>
          <a:xfrm>
            <a:off x="288201" y="4365104"/>
            <a:ext cx="76226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Måling af kvælstofudledning efter høstår 2016 kan indgå i planlægningen</a:t>
            </a:r>
          </a:p>
          <a:p>
            <a:r>
              <a:rPr lang="da-DK" dirty="0" smtClean="0"/>
              <a:t>for høstår 2017, hvis der måles nitrat i jord.</a:t>
            </a:r>
          </a:p>
          <a:p>
            <a:endParaRPr lang="da-DK" dirty="0" smtClean="0"/>
          </a:p>
          <a:p>
            <a:r>
              <a:rPr lang="da-DK" dirty="0" smtClean="0"/>
              <a:t>Resultater fra måling i vandløb og dræn kan indgå i planlægningen for</a:t>
            </a:r>
          </a:p>
          <a:p>
            <a:r>
              <a:rPr lang="da-DK" dirty="0" smtClean="0"/>
              <a:t>høstår 2018.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43226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33550" y="1196752"/>
            <a:ext cx="8077200" cy="2252464"/>
          </a:xfrm>
        </p:spPr>
        <p:txBody>
          <a:bodyPr>
            <a:normAutofit/>
          </a:bodyPr>
          <a:lstStyle/>
          <a:p>
            <a:r>
              <a:rPr lang="da-DK" dirty="0" smtClean="0"/>
              <a:t>Vandområdeplaner fastsætter målsætninger for kvælstofudledning på </a:t>
            </a:r>
            <a:r>
              <a:rPr lang="da-DK" u="sng" dirty="0" smtClean="0"/>
              <a:t>vandoplandsniveau</a:t>
            </a:r>
          </a:p>
          <a:p>
            <a:r>
              <a:rPr lang="da-DK" dirty="0" smtClean="0"/>
              <a:t>Regulering baseret på målinger forudsætter målsætninger (grænseværdier) på det niveau, der måles på – enten bedriftsniveau eller ID15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itel 4"/>
          <p:cNvSpPr txBox="1">
            <a:spLocks/>
          </p:cNvSpPr>
          <p:nvPr/>
        </p:nvSpPr>
        <p:spPr bwMode="auto">
          <a:xfrm>
            <a:off x="633550" y="260648"/>
            <a:ext cx="80772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all" baseline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3000" dirty="0" smtClean="0"/>
              <a:t>Fastsættelse af grænseværdier</a:t>
            </a:r>
            <a:endParaRPr lang="da-DK" sz="3000" dirty="0"/>
          </a:p>
        </p:txBody>
      </p:sp>
    </p:spTree>
    <p:extLst>
      <p:ext uri="{BB962C8B-B14F-4D97-AF65-F5344CB8AC3E}">
        <p14:creationId xmlns:p14="http://schemas.microsoft.com/office/powerpoint/2010/main" val="35849343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4229"/>
            <a:ext cx="8077200" cy="1143000"/>
          </a:xfrm>
        </p:spPr>
        <p:txBody>
          <a:bodyPr/>
          <a:lstStyle/>
          <a:p>
            <a:r>
              <a:rPr lang="da-DK" dirty="0" smtClean="0"/>
              <a:t>Målinger som grundlag for kvælstof- og arealregulering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30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8132" y="2275422"/>
            <a:ext cx="8077200" cy="3760674"/>
          </a:xfrm>
        </p:spPr>
        <p:txBody>
          <a:bodyPr>
            <a:normAutofit fontScale="92500"/>
          </a:bodyPr>
          <a:lstStyle/>
          <a:p>
            <a:r>
              <a:rPr lang="da-DK" dirty="0" smtClean="0"/>
              <a:t>Målinger som kontrol – sanktioner ved overskridelser</a:t>
            </a:r>
          </a:p>
          <a:p>
            <a:pPr lvl="1"/>
            <a:r>
              <a:rPr lang="da-DK" dirty="0" smtClean="0"/>
              <a:t>Ingen krav til driftsplanlægning og brug af virkemidler</a:t>
            </a:r>
          </a:p>
          <a:p>
            <a:pPr lvl="1"/>
            <a:r>
              <a:rPr lang="da-DK" dirty="0" smtClean="0"/>
              <a:t>Jura? (forskel på frivillig / obligatorisk ordning)</a:t>
            </a:r>
          </a:p>
          <a:p>
            <a:pPr lvl="1"/>
            <a:r>
              <a:rPr lang="da-DK" dirty="0" smtClean="0"/>
              <a:t>Problematisk ved kollektiv regulering (vandløbsmålinger)</a:t>
            </a:r>
          </a:p>
          <a:p>
            <a:r>
              <a:rPr lang="da-DK" dirty="0" smtClean="0"/>
              <a:t>Målinger som grundlag for mark- og gødningsplanlægning inkl. plan for virkemidler</a:t>
            </a:r>
          </a:p>
          <a:p>
            <a:pPr lvl="1"/>
            <a:r>
              <a:rPr lang="da-DK" dirty="0" smtClean="0"/>
              <a:t>Krav til planlægning (metode og indhold) og beregninger. </a:t>
            </a:r>
          </a:p>
          <a:p>
            <a:pPr lvl="1"/>
            <a:r>
              <a:rPr lang="da-DK" dirty="0" smtClean="0"/>
              <a:t>Planlægning skal bygge på historik og måledata.</a:t>
            </a:r>
          </a:p>
          <a:p>
            <a:pPr lvl="1"/>
            <a:r>
              <a:rPr lang="da-DK" dirty="0" smtClean="0"/>
              <a:t>Kontrol af gennemført driftsplanlægning.</a:t>
            </a:r>
          </a:p>
          <a:p>
            <a:pPr lvl="1"/>
            <a:r>
              <a:rPr lang="da-DK" dirty="0" smtClean="0"/>
              <a:t>Kan evt. håndtere udfordring med flere bedrifter om ét målested.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09600" y="1412776"/>
            <a:ext cx="6739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Hvordan omsættes måleresultater til rammer</a:t>
            </a:r>
            <a:br>
              <a:rPr lang="da-DK" sz="2400" b="1" dirty="0" smtClean="0"/>
            </a:br>
            <a:r>
              <a:rPr lang="da-DK" sz="2400" b="1" dirty="0" smtClean="0"/>
              <a:t>for produktionen på den enkelte bedrift?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906825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7275" y="260648"/>
            <a:ext cx="8077200" cy="576064"/>
          </a:xfrm>
        </p:spPr>
        <p:txBody>
          <a:bodyPr/>
          <a:lstStyle/>
          <a:p>
            <a:r>
              <a:rPr lang="da-DK" dirty="0" smtClean="0"/>
              <a:t>Kommende aktiviteter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31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7275" y="1484784"/>
            <a:ext cx="8354888" cy="3081535"/>
          </a:xfrm>
        </p:spPr>
        <p:txBody>
          <a:bodyPr>
            <a:normAutofit/>
          </a:bodyPr>
          <a:lstStyle/>
          <a:p>
            <a:r>
              <a:rPr lang="da-DK" dirty="0" smtClean="0"/>
              <a:t>Færdiggøre konceptbeskrivelser – gennemskrive –  ensartethed i skrivning, men separate dokumenter</a:t>
            </a:r>
          </a:p>
          <a:p>
            <a:pPr lvl="1"/>
            <a:r>
              <a:rPr lang="da-DK" dirty="0" smtClean="0"/>
              <a:t>Tekniske standarder, litteraturstudier, detailstudier mv. som bilag</a:t>
            </a:r>
          </a:p>
          <a:p>
            <a:r>
              <a:rPr lang="da-DK" dirty="0" smtClean="0"/>
              <a:t>Offentliggøre konceptbeskrivelser på projektsite</a:t>
            </a:r>
          </a:p>
          <a:p>
            <a:r>
              <a:rPr lang="da-DK" dirty="0" smtClean="0"/>
              <a:t>Foreløbig konklusion vedr. emissionsbaseret regulering?</a:t>
            </a:r>
          </a:p>
          <a:p>
            <a:r>
              <a:rPr lang="da-DK" dirty="0" smtClean="0"/>
              <a:t>Følgegruppemøde</a:t>
            </a:r>
          </a:p>
          <a:p>
            <a:r>
              <a:rPr lang="da-DK" dirty="0" smtClean="0"/>
              <a:t>Temadag om emissionsbaseret regulering (2016)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21924" y="1015054"/>
            <a:ext cx="181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u="sng" dirty="0" smtClean="0"/>
              <a:t>AP1 – AP4:</a:t>
            </a:r>
            <a:endParaRPr lang="da-DK" sz="2400" b="1" u="sng" dirty="0"/>
          </a:p>
        </p:txBody>
      </p:sp>
    </p:spTree>
    <p:extLst>
      <p:ext uri="{BB962C8B-B14F-4D97-AF65-F5344CB8AC3E}">
        <p14:creationId xmlns:p14="http://schemas.microsoft.com/office/powerpoint/2010/main" val="847150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7275" y="260648"/>
            <a:ext cx="8077200" cy="576064"/>
          </a:xfrm>
        </p:spPr>
        <p:txBody>
          <a:bodyPr/>
          <a:lstStyle/>
          <a:p>
            <a:r>
              <a:rPr lang="da-DK" dirty="0" smtClean="0"/>
              <a:t>Kommende aktiviteter (fortsat)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32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671659" y="980728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u="sng" dirty="0" smtClean="0"/>
              <a:t>AP5:</a:t>
            </a:r>
            <a:endParaRPr lang="da-DK" sz="2400" b="1" u="sng" dirty="0"/>
          </a:p>
        </p:txBody>
      </p:sp>
      <p:sp>
        <p:nvSpPr>
          <p:cNvPr id="9" name="Pladsholder til indhold 4"/>
          <p:cNvSpPr txBox="1">
            <a:spLocks/>
          </p:cNvSpPr>
          <p:nvPr/>
        </p:nvSpPr>
        <p:spPr>
          <a:xfrm>
            <a:off x="681608" y="1412776"/>
            <a:ext cx="8354888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47675" indent="-4476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lang="en-US" sz="24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636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●"/>
              <a:defRPr lang="en-US" sz="20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954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●"/>
              <a:defRPr lang="en-US" sz="20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272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●"/>
              <a:defRPr lang="en-US" sz="20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590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●"/>
              <a:defRPr lang="da-DK" sz="20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Videreførelse af målinger i pilotområder</a:t>
            </a:r>
          </a:p>
          <a:p>
            <a:r>
              <a:rPr lang="da-DK" dirty="0" smtClean="0"/>
              <a:t>Opgørelse af måledata 2014-15 </a:t>
            </a:r>
            <a:r>
              <a:rPr lang="da-DK" dirty="0"/>
              <a:t>inkl. kildeopsplitning og normalisering (vandløb + nitrat i jord</a:t>
            </a:r>
            <a:r>
              <a:rPr lang="da-DK" dirty="0" smtClean="0"/>
              <a:t>)</a:t>
            </a:r>
          </a:p>
          <a:p>
            <a:r>
              <a:rPr lang="da-DK" dirty="0" smtClean="0"/>
              <a:t>Offentliggørelse af måledata </a:t>
            </a:r>
          </a:p>
          <a:p>
            <a:r>
              <a:rPr lang="da-DK" dirty="0" smtClean="0"/>
              <a:t>Mark- og gødningsplanlægning (m. måledata)</a:t>
            </a:r>
          </a:p>
          <a:p>
            <a:pPr lvl="1"/>
            <a:r>
              <a:rPr lang="da-DK" dirty="0" smtClean="0"/>
              <a:t>Kræver planlægningsværktøj</a:t>
            </a:r>
          </a:p>
          <a:p>
            <a:r>
              <a:rPr lang="da-DK" dirty="0" smtClean="0"/>
              <a:t>Åbent hus / lodsejermøde (maj/juni 2016)</a:t>
            </a:r>
          </a:p>
        </p:txBody>
      </p:sp>
    </p:spTree>
    <p:extLst>
      <p:ext uri="{BB962C8B-B14F-4D97-AF65-F5344CB8AC3E}">
        <p14:creationId xmlns:p14="http://schemas.microsoft.com/office/powerpoint/2010/main" val="1999752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275" y="269776"/>
            <a:ext cx="8077200" cy="710952"/>
          </a:xfrm>
        </p:spPr>
        <p:txBody>
          <a:bodyPr/>
          <a:lstStyle/>
          <a:p>
            <a:r>
              <a:rPr lang="da-DK" dirty="0" smtClean="0"/>
              <a:t>Behov for tilpasninger af projektet?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33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9275" y="1052736"/>
            <a:ext cx="8354888" cy="4824536"/>
          </a:xfrm>
        </p:spPr>
        <p:txBody>
          <a:bodyPr>
            <a:normAutofit/>
          </a:bodyPr>
          <a:lstStyle/>
          <a:p>
            <a:r>
              <a:rPr lang="da-DK" dirty="0" smtClean="0"/>
              <a:t>Emissionsbaseret regulering på bedriftsniveau i </a:t>
            </a:r>
            <a:r>
              <a:rPr lang="da-DK" dirty="0" err="1" smtClean="0"/>
              <a:t>fht</a:t>
            </a:r>
            <a:r>
              <a:rPr lang="da-DK" dirty="0" smtClean="0"/>
              <a:t>. det marine vandmiljø bliver næppe til noget</a:t>
            </a:r>
          </a:p>
          <a:p>
            <a:r>
              <a:rPr lang="da-DK" dirty="0" smtClean="0"/>
              <a:t>Måling af nitrat i jord kan evt. rettes mod beskyttelse af grundvand (områder med indsatsplaner for beskyttelse af grundvand)</a:t>
            </a:r>
          </a:p>
          <a:p>
            <a:r>
              <a:rPr lang="da-DK" dirty="0" smtClean="0"/>
              <a:t>Evt. videreudvikle monitering af kvælstoftransport i vandløb (og evt. dræn)</a:t>
            </a:r>
          </a:p>
          <a:p>
            <a:pPr lvl="1"/>
            <a:r>
              <a:rPr lang="da-DK" dirty="0" smtClean="0"/>
              <a:t>Opgørelse af kvælstoftransport på ID15 niveau</a:t>
            </a:r>
          </a:p>
          <a:p>
            <a:pPr lvl="1"/>
            <a:r>
              <a:rPr lang="da-DK" dirty="0" smtClean="0"/>
              <a:t>Kombinere vandløbsmålinger med modelberegning af vandføring på ID15 niveau (evt. understøttet af synkronmålinger)</a:t>
            </a:r>
          </a:p>
          <a:p>
            <a:pPr lvl="1"/>
            <a:r>
              <a:rPr lang="da-DK" dirty="0" smtClean="0"/>
              <a:t>Koncentrationsmålinger på ID 15 niveau</a:t>
            </a:r>
          </a:p>
          <a:p>
            <a:r>
              <a:rPr lang="da-DK" dirty="0" smtClean="0"/>
              <a:t>Andre idéer?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243027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7275" y="260648"/>
            <a:ext cx="8077200" cy="576064"/>
          </a:xfrm>
        </p:spPr>
        <p:txBody>
          <a:bodyPr/>
          <a:lstStyle/>
          <a:p>
            <a:r>
              <a:rPr lang="da-DK" dirty="0" smtClean="0"/>
              <a:t>Kommende aktiviteter (fortsat)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34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671659" y="980728"/>
            <a:ext cx="316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u="sng" dirty="0" smtClean="0"/>
              <a:t>Næste projektmøde:</a:t>
            </a:r>
            <a:endParaRPr lang="da-DK" sz="2400" b="1" u="sng" dirty="0"/>
          </a:p>
        </p:txBody>
      </p:sp>
      <p:sp>
        <p:nvSpPr>
          <p:cNvPr id="9" name="Pladsholder til indhold 4"/>
          <p:cNvSpPr txBox="1">
            <a:spLocks/>
          </p:cNvSpPr>
          <p:nvPr/>
        </p:nvSpPr>
        <p:spPr>
          <a:xfrm>
            <a:off x="681608" y="1412776"/>
            <a:ext cx="8354888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7675" indent="-4476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lang="en-US" sz="24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636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●"/>
              <a:defRPr lang="en-US" sz="20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954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●"/>
              <a:defRPr lang="en-US" sz="20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272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●"/>
              <a:defRPr lang="en-US" sz="20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590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●"/>
              <a:defRPr lang="da-DK" sz="20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Maj 2016?</a:t>
            </a:r>
          </a:p>
        </p:txBody>
      </p:sp>
    </p:spTree>
    <p:extLst>
      <p:ext uri="{BB962C8B-B14F-4D97-AF65-F5344CB8AC3E}">
        <p14:creationId xmlns:p14="http://schemas.microsoft.com/office/powerpoint/2010/main" val="267035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8354888" cy="720080"/>
          </a:xfrm>
        </p:spPr>
        <p:txBody>
          <a:bodyPr>
            <a:normAutofit/>
          </a:bodyPr>
          <a:lstStyle/>
          <a:p>
            <a:r>
              <a:rPr lang="da-DK" dirty="0" smtClean="0"/>
              <a:t>Grænseværdier – to fremgangsmåder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4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1196" y="1052736"/>
            <a:ext cx="8354888" cy="5184576"/>
          </a:xfrm>
        </p:spPr>
        <p:txBody>
          <a:bodyPr>
            <a:normAutofit/>
          </a:bodyPr>
          <a:lstStyle/>
          <a:p>
            <a:pPr algn="just"/>
            <a:r>
              <a:rPr lang="da-DK" dirty="0" smtClean="0"/>
              <a:t>Kvælstof i vandløb og dræn</a:t>
            </a:r>
          </a:p>
          <a:p>
            <a:pPr marL="889000" lvl="1" indent="-457200" algn="just">
              <a:buFont typeface="+mj-lt"/>
              <a:buAutoNum type="arabicPeriod"/>
            </a:pPr>
            <a:r>
              <a:rPr lang="da-DK" dirty="0" smtClean="0"/>
              <a:t>Grænseværdier for udledning til det marine vandmiljø kan fastsættes på ID15 niveau med udgangspunkt i målsætninger på vandoplandsniveau og data for N-retention</a:t>
            </a:r>
          </a:p>
          <a:p>
            <a:pPr marL="889000" lvl="1" indent="-457200" algn="just">
              <a:buFont typeface="+mj-lt"/>
              <a:buAutoNum type="arabicPeriod"/>
            </a:pPr>
            <a:r>
              <a:rPr lang="da-DK" dirty="0" smtClean="0"/>
              <a:t>”Normal N-udledning” fra landbrugsarealer på ID15 niveau kan ved den gældende, generelle kvælstofregulering fastsættes ud fra vandløbsmålinger på ID15 niveau.</a:t>
            </a:r>
          </a:p>
          <a:p>
            <a:r>
              <a:rPr lang="da-DK" dirty="0"/>
              <a:t>Nitrat i jord</a:t>
            </a:r>
          </a:p>
          <a:p>
            <a:pPr marL="889000" lvl="1" indent="-457200">
              <a:buFont typeface="+mj-lt"/>
              <a:buAutoNum type="arabicPeriod"/>
            </a:pPr>
            <a:r>
              <a:rPr lang="da-DK" dirty="0"/>
              <a:t>Grænseværdi for udvaskning fra rodzonen – beregnet ud fra målsætning for kvælstofudledning og </a:t>
            </a:r>
            <a:r>
              <a:rPr lang="da-DK" dirty="0" err="1"/>
              <a:t>gns</a:t>
            </a:r>
            <a:r>
              <a:rPr lang="da-DK" dirty="0"/>
              <a:t>. N-retention på ID15 </a:t>
            </a:r>
            <a:r>
              <a:rPr lang="da-DK" dirty="0" smtClean="0"/>
              <a:t>niveau. Grænseværdi for udvaskning omregnes til grænseværdi for nitrat i jord.</a:t>
            </a:r>
            <a:endParaRPr lang="da-DK" dirty="0"/>
          </a:p>
          <a:p>
            <a:pPr marL="889000" lvl="1" indent="-457200">
              <a:buFont typeface="+mj-lt"/>
              <a:buAutoNum type="arabicPeriod"/>
            </a:pPr>
            <a:r>
              <a:rPr lang="da-DK" dirty="0"/>
              <a:t>”</a:t>
            </a:r>
            <a:r>
              <a:rPr lang="da-DK" dirty="0" smtClean="0"/>
              <a:t>Normal </a:t>
            </a:r>
            <a:r>
              <a:rPr lang="da-DK" dirty="0"/>
              <a:t>nitrat-indhold i jord” ved </a:t>
            </a:r>
            <a:r>
              <a:rPr lang="da-DK" dirty="0" smtClean="0"/>
              <a:t>den gældende generelle kvælstofregulering bestemt ud fra f.eks. Kvadratnet målinger.</a:t>
            </a:r>
            <a:endParaRPr lang="da-DK" dirty="0"/>
          </a:p>
          <a:p>
            <a:pPr algn="just"/>
            <a:endParaRPr lang="da-DK" dirty="0" smtClean="0"/>
          </a:p>
          <a:p>
            <a:pPr lvl="1"/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01862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8282880" cy="1152128"/>
          </a:xfrm>
        </p:spPr>
        <p:txBody>
          <a:bodyPr>
            <a:normAutofit/>
          </a:bodyPr>
          <a:lstStyle/>
          <a:p>
            <a:r>
              <a:rPr lang="da-DK" dirty="0" smtClean="0"/>
              <a:t>Grænseværdier for N-udledning til det marine vandmiljø – to regnemåder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5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15352" y="1196752"/>
            <a:ext cx="8277127" cy="5184576"/>
          </a:xfrm>
        </p:spPr>
        <p:txBody>
          <a:bodyPr>
            <a:normAutofit/>
          </a:bodyPr>
          <a:lstStyle/>
          <a:p>
            <a:r>
              <a:rPr lang="da-DK" dirty="0" smtClean="0"/>
              <a:t>Samme gennemsnitlige grænseværdi pr. ha for alle bedrifter i et vandopland</a:t>
            </a:r>
          </a:p>
          <a:p>
            <a:pPr lvl="1"/>
            <a:r>
              <a:rPr lang="da-DK" dirty="0" smtClean="0"/>
              <a:t>Kræver ikke kendskab til N-retention i grundvand</a:t>
            </a:r>
          </a:p>
          <a:p>
            <a:pPr lvl="1"/>
            <a:r>
              <a:rPr lang="da-DK" dirty="0" smtClean="0"/>
              <a:t>Stor forskel på mulig udvaskning fra rodzonen</a:t>
            </a:r>
          </a:p>
          <a:p>
            <a:pPr lvl="1"/>
            <a:r>
              <a:rPr lang="da-DK" dirty="0" smtClean="0"/>
              <a:t>Resulterer i meget stærk målretning af virkemidler</a:t>
            </a:r>
          </a:p>
          <a:p>
            <a:pPr lvl="1"/>
            <a:r>
              <a:rPr lang="da-DK" dirty="0" smtClean="0"/>
              <a:t>Meget forskellig byrdefordeling mellem bedrifter – ikke miljøøkonomisk optimal</a:t>
            </a:r>
          </a:p>
          <a:p>
            <a:r>
              <a:rPr lang="da-DK" dirty="0" smtClean="0"/>
              <a:t>Differentiering af grænseværdier ud fra kortlagt kvælstofretention på ID15 niveau</a:t>
            </a:r>
          </a:p>
          <a:p>
            <a:pPr lvl="1"/>
            <a:r>
              <a:rPr lang="da-DK" dirty="0" smtClean="0"/>
              <a:t>Ens gennemsnitlig udvaskning fra rodzonen på ID15 niveau</a:t>
            </a:r>
          </a:p>
          <a:p>
            <a:pPr lvl="1"/>
            <a:r>
              <a:rPr lang="da-DK" dirty="0" smtClean="0"/>
              <a:t>Ingen differentiering efter variation i retention inden for ID15</a:t>
            </a:r>
          </a:p>
          <a:p>
            <a:pPr lvl="1"/>
            <a:r>
              <a:rPr lang="da-DK" dirty="0" smtClean="0"/>
              <a:t>Ingen målretning af virkemidler</a:t>
            </a:r>
          </a:p>
          <a:p>
            <a:pPr lvl="1"/>
            <a:r>
              <a:rPr lang="da-DK" dirty="0" smtClean="0"/>
              <a:t>Ens byrdefordeling mellem bedrifter – ikke økonomisk optimal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05145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 smtClean="0"/>
              <a:t>Beregning af grænseværdier - </a:t>
            </a:r>
            <a:r>
              <a:rPr lang="da-DK" dirty="0" err="1" smtClean="0"/>
              <a:t>vandoplande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6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130739"/>
              </p:ext>
            </p:extLst>
          </p:nvPr>
        </p:nvGraphicFramePr>
        <p:xfrm>
          <a:off x="899592" y="706502"/>
          <a:ext cx="7344817" cy="5746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9348"/>
                <a:gridCol w="1171823"/>
                <a:gridCol w="1171823"/>
                <a:gridCol w="1171823"/>
              </a:tblGrid>
              <a:tr h="57605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 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Hjarbæk Fjord oplandet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Norsminde Fjord oplandet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Karrebæk Fjord oplandet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</a:tr>
              <a:tr h="25929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Total areal, ha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117.776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10.864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110.503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</a:tr>
              <a:tr h="25929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Dyrket areal, ha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79.782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7.342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68.703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</a:tr>
              <a:tr h="25929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Retention, total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65,2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57,4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57,7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</a:tr>
              <a:tr h="25929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Retention, grundvand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50,9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47,8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32,9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</a:tr>
              <a:tr h="25929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Retention, overfladevand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29,9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18,8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37,1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</a:tr>
              <a:tr h="25929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solidFill>
                            <a:srgbClr val="4C4D4E"/>
                          </a:solidFill>
                          <a:effectLst/>
                        </a:rPr>
                        <a:t>Kvælstofudledning 2008-12</a:t>
                      </a:r>
                      <a:endParaRPr lang="da-DK" sz="1400" b="1" dirty="0">
                        <a:solidFill>
                          <a:srgbClr val="4C4D4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400" dirty="0">
                        <a:effectLst/>
                        <a:latin typeface="Times New Roman"/>
                      </a:endParaRPr>
                    </a:p>
                  </a:txBody>
                  <a:tcPr marL="41116" marR="4111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400" dirty="0">
                        <a:effectLst/>
                        <a:latin typeface="Times New Roman"/>
                      </a:endParaRPr>
                    </a:p>
                  </a:txBody>
                  <a:tcPr marL="41116" marR="4111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400" dirty="0">
                        <a:effectLst/>
                        <a:latin typeface="Times New Roman"/>
                      </a:endParaRPr>
                    </a:p>
                  </a:txBody>
                  <a:tcPr marL="41116" marR="41116" marT="0" marB="0" anchor="b">
                    <a:noFill/>
                  </a:tcPr>
                </a:tc>
              </a:tr>
              <a:tr h="25929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Total, ton N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1.745,0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140,0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1.210,0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</a:tr>
              <a:tr h="25929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Landbrug inkl. baggrund, ton N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1.573,2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122,9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955,3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</a:tr>
              <a:tr h="25929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Ikke-dyrkede arealer, ton N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98,8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9,9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109,4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</a:tr>
              <a:tr h="25929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Husstande, ton N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9,8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3,1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44,1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</a:tr>
              <a:tr h="25929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Punktkilder, ton N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63,2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4,0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101,1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</a:tr>
              <a:tr h="25929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rgbClr val="4C4D4E"/>
                          </a:solidFill>
                          <a:effectLst/>
                        </a:rPr>
                        <a:t>Kvælstofudledning 2021</a:t>
                      </a:r>
                      <a:endParaRPr lang="da-DK" sz="1400" dirty="0">
                        <a:solidFill>
                          <a:srgbClr val="4C4D4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400" dirty="0">
                        <a:effectLst/>
                        <a:latin typeface="Times New Roman"/>
                      </a:endParaRPr>
                    </a:p>
                  </a:txBody>
                  <a:tcPr marL="41116" marR="4111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400" dirty="0">
                        <a:effectLst/>
                        <a:latin typeface="Times New Roman"/>
                      </a:endParaRPr>
                    </a:p>
                  </a:txBody>
                  <a:tcPr marL="41116" marR="4111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400" dirty="0">
                        <a:effectLst/>
                        <a:latin typeface="Times New Roman"/>
                      </a:endParaRPr>
                    </a:p>
                  </a:txBody>
                  <a:tcPr marL="41116" marR="41116" marT="0" marB="0" anchor="b">
                    <a:noFill/>
                  </a:tcPr>
                </a:tc>
              </a:tr>
              <a:tr h="25929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Mål, total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784,0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62,0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925,0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</a:tr>
              <a:tr h="25929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Landbrug inkl. baggrund, ton N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648,9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48,5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742,9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</a:tr>
              <a:tr h="25929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Ikke-dyrkede arealer, ton N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98,8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9,9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109,4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</a:tr>
              <a:tr h="25929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Husstande, ton N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4,9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1,6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22,1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</a:tr>
              <a:tr h="25929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Punktkilder, ton N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31,6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2,0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50,6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</a:tr>
              <a:tr h="25929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rgbClr val="4C4D4E"/>
                          </a:solidFill>
                          <a:effectLst/>
                        </a:rPr>
                        <a:t>Mål for </a:t>
                      </a:r>
                      <a:r>
                        <a:rPr lang="da-DK" sz="1400" dirty="0" smtClean="0">
                          <a:solidFill>
                            <a:srgbClr val="4C4D4E"/>
                          </a:solidFill>
                          <a:effectLst/>
                        </a:rPr>
                        <a:t>landbrugsarealer pr. ha</a:t>
                      </a:r>
                      <a:endParaRPr lang="da-DK" sz="1400" dirty="0">
                        <a:solidFill>
                          <a:srgbClr val="4C4D4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400" dirty="0">
                        <a:effectLst/>
                        <a:latin typeface="Times New Roman"/>
                      </a:endParaRPr>
                    </a:p>
                  </a:txBody>
                  <a:tcPr marL="41116" marR="4111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400" dirty="0">
                        <a:effectLst/>
                        <a:latin typeface="Times New Roman"/>
                      </a:endParaRPr>
                    </a:p>
                  </a:txBody>
                  <a:tcPr marL="41116" marR="4111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400" dirty="0">
                        <a:effectLst/>
                        <a:latin typeface="Times New Roman"/>
                      </a:endParaRPr>
                    </a:p>
                  </a:txBody>
                  <a:tcPr marL="41116" marR="41116" marT="0" marB="0" anchor="b">
                    <a:noFill/>
                  </a:tcPr>
                </a:tc>
              </a:tr>
              <a:tr h="25929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Gns. udledning til fjorden, kg N/ha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8,1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6,6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10,8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</a:tr>
              <a:tr h="24411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Gns. udvaskning fra rodzonen, kg N/ha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22,6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15,6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24,6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16" marR="41116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624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562" y="260648"/>
            <a:ext cx="878497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 smtClean="0"/>
              <a:t>Beregning af grænseværdier - </a:t>
            </a:r>
            <a:r>
              <a:rPr lang="da-DK" dirty="0" err="1" smtClean="0"/>
              <a:t>deloplande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7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696404"/>
              </p:ext>
            </p:extLst>
          </p:nvPr>
        </p:nvGraphicFramePr>
        <p:xfrm>
          <a:off x="323529" y="1484784"/>
          <a:ext cx="8496945" cy="2592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4105"/>
                <a:gridCol w="944105"/>
                <a:gridCol w="944105"/>
                <a:gridCol w="944105"/>
                <a:gridCol w="944105"/>
                <a:gridCol w="944105"/>
                <a:gridCol w="944105"/>
                <a:gridCol w="944105"/>
                <a:gridCol w="944105"/>
              </a:tblGrid>
              <a:tr h="45277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 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 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 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 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 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Ens udledning til fjorden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Ens udvaskning fra rodzonen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51745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ID 15 delopland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Areal, ha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Retention, total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Retention, grundvand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Retention, </a:t>
                      </a:r>
                      <a:r>
                        <a:rPr lang="da-DK" sz="1400" dirty="0" err="1">
                          <a:effectLst/>
                        </a:rPr>
                        <a:t>overflade-vand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Ved udløb til fjorden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Ved udløb fra delopland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Ved udløb til fjorden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Ved udløb fra delopland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8727"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43600028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1.444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60,0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55,3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10,5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6,6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7,4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6,2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7,0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8727"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43600041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2.460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60,3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51,2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18,6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6,6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8,1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6,2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7,6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8727"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43600042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2.309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54,0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42,9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19,3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6,6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8,2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7,2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8,9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8727"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43600043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2.131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56,5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46,0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19,4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6,6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8,2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6,8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8,4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3176"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43600051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1.624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68,6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55,2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29,9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6,6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9,4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4,9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7,0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43602599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897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36,1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29,3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9,5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6,6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7,3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10,0</a:t>
                      </a:r>
                      <a:endParaRPr lang="da-DK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11,0</a:t>
                      </a:r>
                      <a:endParaRPr lang="da-DK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8" name="Tekstboks 7"/>
          <p:cNvSpPr txBox="1"/>
          <p:nvPr/>
        </p:nvSpPr>
        <p:spPr>
          <a:xfrm>
            <a:off x="316265" y="1052736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Eksempel: Norsminde Fjord</a:t>
            </a:r>
            <a:endParaRPr lang="da-DK" dirty="0"/>
          </a:p>
        </p:txBody>
      </p:sp>
      <p:sp>
        <p:nvSpPr>
          <p:cNvPr id="10" name="Tekstboks 9"/>
          <p:cNvSpPr txBox="1"/>
          <p:nvPr/>
        </p:nvSpPr>
        <p:spPr>
          <a:xfrm>
            <a:off x="290032" y="4509120"/>
            <a:ext cx="8584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Ens udledning til fjorden giver stærk målretning og meget forskellig byrdefordeling.</a:t>
            </a:r>
          </a:p>
          <a:p>
            <a:r>
              <a:rPr lang="da-DK" dirty="0" smtClean="0"/>
              <a:t>Ens udvaskning fra rodzonen giver ingen målretning og ens byrdefordeling.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4870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8077200" cy="648072"/>
          </a:xfrm>
        </p:spPr>
        <p:txBody>
          <a:bodyPr/>
          <a:lstStyle/>
          <a:p>
            <a:pPr algn="ctr"/>
            <a:r>
              <a:rPr lang="da-DK" dirty="0" smtClean="0"/>
              <a:t>Norsminde Fjord – samlet retention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8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836712"/>
            <a:ext cx="8208912" cy="6021288"/>
          </a:xfrm>
          <a:prstGeom prst="rect">
            <a:avLst/>
          </a:prstGeom>
        </p:spPr>
      </p:pic>
      <p:sp>
        <p:nvSpPr>
          <p:cNvPr id="8" name="Tekstboks 7"/>
          <p:cNvSpPr txBox="1"/>
          <p:nvPr/>
        </p:nvSpPr>
        <p:spPr>
          <a:xfrm>
            <a:off x="2226174" y="142206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Gns</a:t>
            </a:r>
            <a:r>
              <a:rPr lang="da-DK" dirty="0" smtClean="0"/>
              <a:t>.: 57 %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77436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648072"/>
          </a:xfrm>
        </p:spPr>
        <p:txBody>
          <a:bodyPr>
            <a:normAutofit/>
          </a:bodyPr>
          <a:lstStyle/>
          <a:p>
            <a:pPr algn="ctr"/>
            <a:r>
              <a:rPr lang="da-DK" dirty="0" smtClean="0"/>
              <a:t>Norsminde Fjord – Grundvand retention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9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836712"/>
            <a:ext cx="8136904" cy="6021288"/>
          </a:xfrm>
          <a:prstGeom prst="rect">
            <a:avLst/>
          </a:prstGeom>
        </p:spPr>
      </p:pic>
      <p:sp>
        <p:nvSpPr>
          <p:cNvPr id="8" name="Tekstboks 7"/>
          <p:cNvSpPr txBox="1"/>
          <p:nvPr/>
        </p:nvSpPr>
        <p:spPr>
          <a:xfrm>
            <a:off x="2226174" y="142206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Gns</a:t>
            </a:r>
            <a:r>
              <a:rPr lang="da-DK" dirty="0" smtClean="0"/>
              <a:t>.: 48 %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1189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ES">
  <a:themeElements>
    <a:clrScheme name="SEGES 1 - AKM">
      <a:dk1>
        <a:srgbClr val="000000"/>
      </a:dk1>
      <a:lt1>
        <a:sysClr val="window" lastClr="FFFFFF"/>
      </a:lt1>
      <a:dk2>
        <a:srgbClr val="09562C"/>
      </a:dk2>
      <a:lt2>
        <a:srgbClr val="E7E5DB"/>
      </a:lt2>
      <a:accent1>
        <a:srgbClr val="076471"/>
      </a:accent1>
      <a:accent2>
        <a:srgbClr val="C8C7B2"/>
      </a:accent2>
      <a:accent3>
        <a:srgbClr val="9DDCF9"/>
      </a:accent3>
      <a:accent4>
        <a:srgbClr val="7C9877"/>
      </a:accent4>
      <a:accent5>
        <a:srgbClr val="338291"/>
      </a:accent5>
      <a:accent6>
        <a:srgbClr val="E95D0F"/>
      </a:accent6>
      <a:hlink>
        <a:srgbClr val="7DA3AD"/>
      </a:hlink>
      <a:folHlink>
        <a:srgbClr val="E95D0F"/>
      </a:folHlink>
    </a:clrScheme>
    <a:fontScheme name="SE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SEGES.potx" id="{A1D754C6-402D-413A-B882-45D1C0F8DB71}" vid="{754D3CC7-479D-4DD6-BE6C-4D8BBBD5E07F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VFL 1">
      <a:dk1>
        <a:srgbClr val="3F3F3F"/>
      </a:dk1>
      <a:lt1>
        <a:sysClr val="window" lastClr="FFFFFF"/>
      </a:lt1>
      <a:dk2>
        <a:srgbClr val="09562C"/>
      </a:dk2>
      <a:lt2>
        <a:srgbClr val="C8C7B2"/>
      </a:lt2>
      <a:accent1>
        <a:srgbClr val="09562C"/>
      </a:accent1>
      <a:accent2>
        <a:srgbClr val="D0C22B"/>
      </a:accent2>
      <a:accent3>
        <a:srgbClr val="C8C7B2"/>
      </a:accent3>
      <a:accent4>
        <a:srgbClr val="000000"/>
      </a:accent4>
      <a:accent5>
        <a:srgbClr val="9DDCF9"/>
      </a:accent5>
      <a:accent6>
        <a:srgbClr val="E95D0F"/>
      </a:accent6>
      <a:hlink>
        <a:srgbClr val="09562C"/>
      </a:hlink>
      <a:folHlink>
        <a:srgbClr val="09562C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ynamicPublishingContent11 xmlns="http://schemas.microsoft.com/sharepoint/v3" xsi:nil="true"/>
    <DynamicPublishingContent14 xmlns="http://schemas.microsoft.com/sharepoint/v3" xsi:nil="true"/>
    <PublishingRollupImage xmlns="http://schemas.microsoft.com/sharepoint/v3" xsi:nil="true"/>
    <Revisionsdato xmlns="5aa14257-579e-4a1f-bbbb-3c8dd7393476">2015-11-10T14:09:00+00:00</Revisionsdato>
    <DynamicPublishingContent5 xmlns="http://schemas.microsoft.com/sharepoint/v3" xsi:nil="true"/>
    <DynamicPublishingContent12 xmlns="http://schemas.microsoft.com/sharepoint/v3" xsi:nil="true"/>
    <PublishingContactEmail xmlns="http://schemas.microsoft.com/sharepoint/v3" xsi:nil="true"/>
    <HeaderStyleDefinitions xmlns="http://schemas.microsoft.com/sharepoint/v3" xsi:nil="true"/>
    <DynamicPublishingContent4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DynamicPublishingContent7 xmlns="http://schemas.microsoft.com/sharepoint/v3" xsi:nil="true"/>
    <DynamicPublishingContent6 xmlns="http://schemas.microsoft.com/sharepoint/v3" xsi:nil="true"/>
    <Bekraeftelsesdato xmlns="5aa14257-579e-4a1f-bbbb-3c8dd7393476">2015-11-10T14:09:00+00:00</Bekraeftelsesdato>
    <DynamicPublishingContent1 xmlns="http://schemas.microsoft.com/sharepoint/v3" xsi:nil="true"/>
    <DynamicPublishingContent13 xmlns="http://schemas.microsoft.com/sharepoint/v3" xsi:nil="true"/>
    <PublishingVariationGroupID xmlns="http://schemas.microsoft.com/sharepoint/v3" xsi:nil="true"/>
    <ArticleStartDate xmlns="http://schemas.microsoft.com/sharepoint/v3">2015-11-10T14:10:11+00:00</ArticleStartDate>
    <Listekode xmlns="5aa14257-579e-4a1f-bbbb-3c8dd7393476" xsi:nil="true"/>
    <DynamicPublishingContent0 xmlns="http://schemas.microsoft.com/sharepoint/v3" xsi:nil="true"/>
    <ArticleByLine xmlns="http://schemas.microsoft.com/sharepoint/v3" xsi:nil="true"/>
    <PublishingImageCaption xmlns="http://schemas.microsoft.com/sharepoint/v3" xsi:nil="true"/>
    <Forfattere xmlns="5aa14257-579e-4a1f-bbbb-3c8dd7393476">
      <UserInfo>
        <DisplayName> </DisplayName>
        <AccountId>15383</AccountId>
        <AccountType/>
      </UserInfo>
    </Forfattere>
    <DynamicPublishingContent3 xmlns="http://schemas.microsoft.com/sharepoint/v3" xsi:nil="true"/>
    <Sorteringsorden xmlns="5aa14257-579e-4a1f-bbbb-3c8dd7393476" xsi:nil="true"/>
    <Audience xmlns="http://schemas.microsoft.com/sharepoint/v3" xsi:nil="true"/>
    <PublishingPageImage xmlns="http://schemas.microsoft.com/sharepoint/v3" xsi:nil="true"/>
    <DynamicPublishingContent2 xmlns="http://schemas.microsoft.com/sharepoint/v3" xsi:nil="true"/>
    <SummaryLinks xmlns="http://schemas.microsoft.com/sharepoint/v3">&lt;div title="_schemaversion" id="_3"&gt;
  &lt;div title="_view"&gt;
    &lt;span title="_columns"&gt;1&lt;/span&gt;
    &lt;span title="_linkstyle"&gt;&lt;/span&gt;
    &lt;span title="_groupstyle"&gt;&lt;/span&gt;
  &lt;/div&gt;
&lt;/div&gt;</SummaryLinks>
    <PublishingExpirationDate xmlns="http://schemas.microsoft.com/sharepoint/v3" xsi:nil="true"/>
    <PublishingContactPicture xmlns="http://schemas.microsoft.com/sharepoint/v3">
      <Url xsi:nil="true"/>
      <Description xsi:nil="true"/>
    </PublishingContactPicture>
    <Informationsserie xmlns="5aa14257-579e-4a1f-bbbb-3c8dd7393476" xsi:nil="true"/>
    <PublishingStartDate xmlns="http://schemas.microsoft.com/sharepoint/v3" xsi:nil="true"/>
    <DynamicPublishingContent9 xmlns="http://schemas.microsoft.com/sharepoint/v3" xsi:nil="true"/>
    <DynamicPublishingContent10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Noegleord xmlns="5aa14257-579e-4a1f-bbbb-3c8dd7393476" xsi:nil="true"/>
    <DynamicPublishingContent8 xmlns="http://schemas.microsoft.com/sharepoint/v3" xsi:nil="true"/>
    <TaxCatchAll xmlns="303eeafb-7dff-46db-9396-e9c651f530ea"/>
    <Comments xmlns="http://schemas.microsoft.com/sharepoint/v3">Indlæg på projektmøde om fastsættelse af grænseværdier for kvælstofudledning.</Comments>
    <Nummer xmlns="5aa14257-579e-4a1f-bbbb-3c8dd7393476" xsi:nil="true"/>
    <_dlc_DocId xmlns="303eeafb-7dff-46db-9396-e9c651f530ea">LBINFO-3557-9</_dlc_DocId>
    <_dlc_DocIdUrl xmlns="303eeafb-7dff-46db-9396-e9c651f530ea">
      <Url>https://sp.landbrugsinfo.dk/Afrapportering/2015/_layouts/DocIdRedir.aspx?ID=LBINFO-3557-9</Url>
      <Description>LBINFO-3557-9</Description>
    </_dlc_DocIdUrl>
    <Skribenter xmlns="5aa14257-579e-4a1f-bbbb-3c8dd7393476">
      <UserInfo>
        <DisplayName/>
        <AccountId xsi:nil="true"/>
        <AccountType/>
      </UserInfo>
    </Skribenter>
    <Kontaktpersoner xmlns="5aa14257-579e-4a1f-bbbb-3c8dd7393476">
      <UserInfo>
        <DisplayName/>
        <AccountId xsi:nil="true"/>
        <AccountType/>
      </UserInfo>
    </Kontaktpersoner>
    <_dlc_DocIdPersistId xmlns="303eeafb-7dff-46db-9396-e9c651f530ea">false</_dlc_DocIdPersistId>
    <PublishingPageLayout xmlns="http://schemas.microsoft.com/sharepoint/v3">
      <Url xsi:nil="true"/>
      <Description xsi:nil="true"/>
    </PublishingPageLayout>
    <GammelURL xmlns="c027f136-810f-4bf1-8799-fe74b7b13f91" xsi:nil="true"/>
    <Ansvarligafdeling xmlns="c027f136-810f-4bf1-8799-fe74b7b13f91">33</Ansvarligafdeling>
    <NetSkabelonValue xmlns="c027f136-810f-4bf1-8799-fe74b7b13f91" xsi:nil="true"/>
    <HitCount xmlns="c027f136-810f-4bf1-8799-fe74b7b13f91">0</HitCount>
    <WebInfoMultiSelect xmlns="c027f136-810f-4bf1-8799-fe74b7b13f91" xsi:nil="true"/>
    <TaksonomiTaxHTField0 xmlns="c027f136-810f-4bf1-8799-fe74b7b13f91">
      <Terms xmlns="http://schemas.microsoft.com/office/infopath/2007/PartnerControls"/>
    </TaksonomiTaxHTField0>
    <FinanceYear xmlns="c027f136-810f-4bf1-8799-fe74b7b13f91" xsi:nil="true"/>
    <IsHiddenFromRollup xmlns="c027f136-810f-4bf1-8799-fe74b7b13f91">0</IsHiddenFromRollup>
    <Rettighedsgruppe xmlns="c027f136-810f-4bf1-8799-fe74b7b13f91">1</Rettighedsgruppe>
    <Afsender xmlns="c027f136-810f-4bf1-8799-fe74b7b13f91">2</Afsender>
    <EnclosureFor xmlns="c027f136-810f-4bf1-8799-fe74b7b13f91">
      <Url xsi:nil="true"/>
      <Description xsi:nil="true"/>
    </EnclosureFor>
    <Arkiveringsdato xmlns="c027f136-810f-4bf1-8799-fe74b7b13f91">2099-12-31T23:00:00+00:00</Arkiveringsdato>
    <HideInRollups xmlns="c027f136-810f-4bf1-8799-fe74b7b13f91">false</HideInRollups>
    <PermalinkID xmlns="c027f136-810f-4bf1-8799-fe74b7b13f91">c3aeca9e-ec64-45a0-812f-2a3dbbc1b004</PermalinkID>
    <Projekter xmlns="c027f136-810f-4bf1-8799-fe74b7b13f91" xsi:nil="true"/>
    <WebInfoSubjects xmlns="c027f136-810f-4bf1-8799-fe74b7b13f91" xsi:nil="true"/>
    <Ingen_x0020_besked_x0020_ved_x0020_arkivering xmlns="c027f136-810f-4bf1-8799-fe74b7b13f91">false</Ingen_x0020_besked_x0020_ved_x0020_arkivering>
    <Bevillingsgivere xmlns="c027f136-810f-4bf1-8799-fe74b7b13f91">2;#;#14;#</Bevillingsgivere>
    <WebInfoLawCodes xmlns="c027f136-810f-4bf1-8799-fe74b7b13f91" xsi:nil="true"/>
    <Afrapportering xmlns="8dd19670-a623-4c4a-8cd0-9c7122017949">464;#</Afrapportering>
    <ProjectID xmlns="c70df750-5352-4088-a10b-a69e290d946e">X464X</ProjectI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Landbrugsinfo Artikelside" ma:contentTypeID="0x010100C568DB52D9D0A14D9B2FDCC96666E9F2007948130EC3DB064584E219954237AF3900242457EFB8B24247815D688C526CD44D00C26A9DBCB02B5C4DA1F017B836C045C00060750ADE2E6249BABB5C6118FC133DE800B6E1A9893ABA4670B08C14B9C53A30D30016A1B8B879019B40A89B0294CD42210C" ma:contentTypeVersion="99" ma:contentTypeDescription="Den primære contenttype der anvendes på Landbrugsinfo" ma:contentTypeScope="" ma:versionID="117efc10c391e0747e80fd0529b5b7c2">
  <xsd:schema xmlns:xsd="http://www.w3.org/2001/XMLSchema" xmlns:xs="http://www.w3.org/2001/XMLSchema" xmlns:p="http://schemas.microsoft.com/office/2006/metadata/properties" xmlns:ns1="http://schemas.microsoft.com/sharepoint/v3" xmlns:ns2="c027f136-810f-4bf1-8799-fe74b7b13f91" xmlns:ns3="5aa14257-579e-4a1f-bbbb-3c8dd7393476" xmlns:ns4="303eeafb-7dff-46db-9396-e9c651f530ea" xmlns:ns5="8dd19670-a623-4c4a-8cd0-9c7122017949" xmlns:ns6="c70df750-5352-4088-a10b-a69e290d946e" targetNamespace="http://schemas.microsoft.com/office/2006/metadata/properties" ma:root="true" ma:fieldsID="f0faed57db0c669d165bd617b058416f" ns1:_="" ns2:_="" ns3:_="" ns4:_="" ns5:_="" ns6:_="">
    <xsd:import namespace="http://schemas.microsoft.com/sharepoint/v3"/>
    <xsd:import namespace="c027f136-810f-4bf1-8799-fe74b7b13f91"/>
    <xsd:import namespace="5aa14257-579e-4a1f-bbbb-3c8dd7393476"/>
    <xsd:import namespace="303eeafb-7dff-46db-9396-e9c651f530ea"/>
    <xsd:import namespace="8dd19670-a623-4c4a-8cd0-9c7122017949"/>
    <xsd:import namespace="c70df750-5352-4088-a10b-a69e290d946e"/>
    <xsd:element name="properties">
      <xsd:complexType>
        <xsd:sequence>
          <xsd:element name="documentManagement">
            <xsd:complexType>
              <xsd:all>
                <xsd:element ref="ns1:Comments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PageImage" minOccurs="0"/>
                <xsd:element ref="ns1:PublishingPageContent" minOccurs="0"/>
                <xsd:element ref="ns1:SummaryLinks" minOccurs="0"/>
                <xsd:element ref="ns1:ArticleByLine" minOccurs="0"/>
                <xsd:element ref="ns1:ArticleStartDate" minOccurs="0"/>
                <xsd:element ref="ns1:PublishingImageCaption" minOccurs="0"/>
                <xsd:element ref="ns1:HeaderStyleDefinitions" minOccurs="0"/>
                <xsd:element ref="ns2:Ansvarligafdeling" minOccurs="0"/>
                <xsd:element ref="ns3:Forfattere" minOccurs="0"/>
                <xsd:element ref="ns2:Rettighedsgruppe"/>
                <xsd:element ref="ns3:Listekode" minOccurs="0"/>
                <xsd:element ref="ns3:Nummer" minOccurs="0"/>
                <xsd:element ref="ns3:Noegleord" minOccurs="0"/>
                <xsd:element ref="ns3:Informationsserie" minOccurs="0"/>
                <xsd:element ref="ns3:Bekraeftelsesdato" minOccurs="0"/>
                <xsd:element ref="ns3:Revisionsdato" minOccurs="0"/>
                <xsd:element ref="ns2:Afsender" minOccurs="0"/>
                <xsd:element ref="ns2:Arkiveringsdato" minOccurs="0"/>
                <xsd:element ref="ns2:Ingen_x0020_besked_x0020_ved_x0020_arkivering" minOccurs="0"/>
                <xsd:element ref="ns2:HideInRollups" minOccurs="0"/>
                <xsd:element ref="ns2:IsHiddenFromRollup" minOccurs="0"/>
                <xsd:element ref="ns1:DynamicPublishingContent0" minOccurs="0"/>
                <xsd:element ref="ns1:DynamicPublishingContent1" minOccurs="0"/>
                <xsd:element ref="ns1:DynamicPublishingContent2" minOccurs="0"/>
                <xsd:element ref="ns1:DynamicPublishingContent3" minOccurs="0"/>
                <xsd:element ref="ns1:DynamicPublishingContent4" minOccurs="0"/>
                <xsd:element ref="ns1:DynamicPublishingContent5" minOccurs="0"/>
                <xsd:element ref="ns3:Sorteringsorden" minOccurs="0"/>
                <xsd:element ref="ns2:EnclosureFor" minOccurs="0"/>
                <xsd:element ref="ns2:GammelURL" minOccurs="0"/>
                <xsd:element ref="ns2:NetSkabelonValue" minOccurs="0"/>
                <xsd:element ref="ns2:Projekter" minOccurs="0"/>
                <xsd:element ref="ns2:WebInfoSubjects" minOccurs="0"/>
                <xsd:element ref="ns2:HitCount" minOccurs="0"/>
                <xsd:element ref="ns2:PermalinkID" minOccurs="0"/>
                <xsd:element ref="ns2:WebInfoMultiSelect" minOccurs="0"/>
                <xsd:element ref="ns4:_dlc_DocId" minOccurs="0"/>
                <xsd:element ref="ns4:_dlc_DocIdUrl" minOccurs="0"/>
                <xsd:element ref="ns4:_dlc_DocIdPersistId" minOccurs="0"/>
                <xsd:element ref="ns1:DynamicPublishingContent6" minOccurs="0"/>
                <xsd:element ref="ns1:DynamicPublishingContent7" minOccurs="0"/>
                <xsd:element ref="ns1:DynamicPublishingContent8" minOccurs="0"/>
                <xsd:element ref="ns1:DynamicPublishingContent9" minOccurs="0"/>
                <xsd:element ref="ns1:DynamicPublishingContent10" minOccurs="0"/>
                <xsd:element ref="ns1:DynamicPublishingContent11" minOccurs="0"/>
                <xsd:element ref="ns1:DynamicPublishingContent12" minOccurs="0"/>
                <xsd:element ref="ns1:DynamicPublishingContent13" minOccurs="0"/>
                <xsd:element ref="ns1:DynamicPublishingContent14" minOccurs="0"/>
                <xsd:element ref="ns2:TaksonomiTaxHTField0" minOccurs="0"/>
                <xsd:element ref="ns4:TaxCatchAll" minOccurs="0"/>
                <xsd:element ref="ns4:TaxCatchAllLabel" minOccurs="0"/>
                <xsd:element ref="ns2:Bevillingsgivere" minOccurs="0"/>
                <xsd:element ref="ns2:FinanceYear" minOccurs="0"/>
                <xsd:element ref="ns2:WebInfoLawCodes" minOccurs="0"/>
                <xsd:element ref="ns5:Afrapportering" minOccurs="0"/>
                <xsd:element ref="ns3:Kontaktpersoner" minOccurs="0"/>
                <xsd:element ref="ns3:Skribenter" minOccurs="0"/>
                <xsd:element ref="ns6:Projec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ma:displayName="Beskrivelse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Startdato for planlægning" ma:internalName="PublishingStartDate">
      <xsd:simpleType>
        <xsd:restriction base="dms:Unknown"/>
      </xsd:simpleType>
    </xsd:element>
    <xsd:element name="PublishingExpirationDate" ma:index="10" nillable="true" ma:displayName="Slutdato for planlægning" ma:internalName="PublishingExpirationDate">
      <xsd:simpleType>
        <xsd:restriction base="dms:Unknown"/>
      </xsd:simpleType>
    </xsd:element>
    <xsd:element name="PublishingContact" ma:index="11" nillable="true" ma:displayName="Kontaktperson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E-mail-adresse på kontaktperson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Navn på kontaktperson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Billede af kontaktperson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Sidelayout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Variationsgruppe-id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Relationshyperlink for variation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Opløftningsbillede" ma:internalName="PublishingRollupImage">
      <xsd:simpleType>
        <xsd:restriction base="dms:Unknown"/>
      </xsd:simpleType>
    </xsd:element>
    <xsd:element name="Audience" ma:index="19" nillable="true" ma:displayName="Målgrupper" ma:description="" ma:internalName="Audience">
      <xsd:simpleType>
        <xsd:restriction base="dms:Unknown"/>
      </xsd:simpleType>
    </xsd:element>
    <xsd:element name="PublishingPageImage" ma:index="20" nillable="true" ma:displayName="Sidebillede" ma:internalName="PublishingPageImage">
      <xsd:simpleType>
        <xsd:restriction base="dms:Unknown"/>
      </xsd:simpleType>
    </xsd:element>
    <xsd:element name="PublishingPageContent" ma:index="21" nillable="true" ma:displayName="Sideindhold" ma:internalName="PublishingPageContent">
      <xsd:simpleType>
        <xsd:restriction base="dms:Unknown"/>
      </xsd:simpleType>
    </xsd:element>
    <xsd:element name="SummaryLinks" ma:index="22" nillable="true" ma:displayName="Oversigtshyperlinks" ma:internalName="SummaryLinks">
      <xsd:simpleType>
        <xsd:restriction base="dms:Unknown"/>
      </xsd:simpleType>
    </xsd:element>
    <xsd:element name="ArticleByLine" ma:index="23" nillable="true" ma:displayName="Forfatterlinje" ma:internalName="ArticleByLine">
      <xsd:simpleType>
        <xsd:restriction base="dms:Text">
          <xsd:maxLength value="255"/>
        </xsd:restriction>
      </xsd:simpleType>
    </xsd:element>
    <xsd:element name="ArticleStartDate" ma:index="24" nillable="true" ma:displayName="Artikeldato" ma:format="DateOnly" ma:internalName="ArticleStartDate">
      <xsd:simpleType>
        <xsd:restriction base="dms:DateTime"/>
      </xsd:simpleType>
    </xsd:element>
    <xsd:element name="PublishingImageCaption" ma:index="25" nillable="true" ma:displayName="Billedtekst" ma:internalName="PublishingImageCaption">
      <xsd:simpleType>
        <xsd:restriction base="dms:Unknown"/>
      </xsd:simpleType>
    </xsd:element>
    <xsd:element name="HeaderStyleDefinitions" ma:index="26" nillable="true" ma:displayName="Typografidefinitioner" ma:hidden="true" ma:internalName="HeaderStyleDefinitions">
      <xsd:simpleType>
        <xsd:restriction base="dms:Unknown"/>
      </xsd:simpleType>
    </xsd:element>
    <xsd:element name="DynamicPublishingContent0" ma:index="41" nillable="true" ma:displayName="Dynamisk sideindhold (1)" ma:hidden="true" ma:internalName="DynamicPublishingContent0">
      <xsd:simpleType>
        <xsd:restriction base="dms:Unknown"/>
      </xsd:simpleType>
    </xsd:element>
    <xsd:element name="DynamicPublishingContent1" ma:index="42" nillable="true" ma:displayName="Dynamisk sideindhold (2)" ma:hidden="true" ma:internalName="DynamicPublishingContent1">
      <xsd:simpleType>
        <xsd:restriction base="dms:Unknown"/>
      </xsd:simpleType>
    </xsd:element>
    <xsd:element name="DynamicPublishingContent2" ma:index="43" nillable="true" ma:displayName="Dynamisk sideindhold (3)" ma:hidden="true" ma:internalName="DynamicPublishingContent2">
      <xsd:simpleType>
        <xsd:restriction base="dms:Unknown"/>
      </xsd:simpleType>
    </xsd:element>
    <xsd:element name="DynamicPublishingContent3" ma:index="44" nillable="true" ma:displayName="Dynamisk sideindhold (4)" ma:hidden="true" ma:internalName="DynamicPublishingContent3">
      <xsd:simpleType>
        <xsd:restriction base="dms:Unknown"/>
      </xsd:simpleType>
    </xsd:element>
    <xsd:element name="DynamicPublishingContent4" ma:index="45" nillable="true" ma:displayName="Dynamisk sideindhold (5)" ma:hidden="true" ma:internalName="DynamicPublishingContent4">
      <xsd:simpleType>
        <xsd:restriction base="dms:Unknown"/>
      </xsd:simpleType>
    </xsd:element>
    <xsd:element name="DynamicPublishingContent5" ma:index="46" nillable="true" ma:displayName="Dynamisk sideindhold (6)" ma:hidden="true" ma:internalName="DynamicPublishingContent5">
      <xsd:simpleType>
        <xsd:restriction base="dms:Unknown"/>
      </xsd:simpleType>
    </xsd:element>
    <xsd:element name="DynamicPublishingContent6" ma:index="59" nillable="true" ma:displayName="Dynamisk sideindhold (7)" ma:hidden="true" ma:internalName="DynamicPublishingContent6">
      <xsd:simpleType>
        <xsd:restriction base="dms:Unknown"/>
      </xsd:simpleType>
    </xsd:element>
    <xsd:element name="DynamicPublishingContent7" ma:index="60" nillable="true" ma:displayName="Dynamisk sideindhold (8)" ma:hidden="true" ma:internalName="DynamicPublishingContent7">
      <xsd:simpleType>
        <xsd:restriction base="dms:Unknown"/>
      </xsd:simpleType>
    </xsd:element>
    <xsd:element name="DynamicPublishingContent8" ma:index="61" nillable="true" ma:displayName="Dynamisk sideindhold (9)" ma:hidden="true" ma:internalName="DynamicPublishingContent8">
      <xsd:simpleType>
        <xsd:restriction base="dms:Unknown"/>
      </xsd:simpleType>
    </xsd:element>
    <xsd:element name="DynamicPublishingContent9" ma:index="62" nillable="true" ma:displayName="Dynamisk sideindhold (10)" ma:hidden="true" ma:internalName="DynamicPublishingContent9">
      <xsd:simpleType>
        <xsd:restriction base="dms:Unknown"/>
      </xsd:simpleType>
    </xsd:element>
    <xsd:element name="DynamicPublishingContent10" ma:index="63" nillable="true" ma:displayName="Dynamisk sideindhold (11)" ma:hidden="true" ma:internalName="DynamicPublishingContent10">
      <xsd:simpleType>
        <xsd:restriction base="dms:Unknown"/>
      </xsd:simpleType>
    </xsd:element>
    <xsd:element name="DynamicPublishingContent11" ma:index="64" nillable="true" ma:displayName="Dynamisk sideindhold (12)" ma:hidden="true" ma:internalName="DynamicPublishingContent11">
      <xsd:simpleType>
        <xsd:restriction base="dms:Unknown"/>
      </xsd:simpleType>
    </xsd:element>
    <xsd:element name="DynamicPublishingContent12" ma:index="65" nillable="true" ma:displayName="Dynamisk sideindhold (13)" ma:hidden="true" ma:internalName="DynamicPublishingContent12">
      <xsd:simpleType>
        <xsd:restriction base="dms:Unknown"/>
      </xsd:simpleType>
    </xsd:element>
    <xsd:element name="DynamicPublishingContent13" ma:index="66" nillable="true" ma:displayName="Dynamisk sideindhold (14)" ma:hidden="true" ma:internalName="DynamicPublishingContent13">
      <xsd:simpleType>
        <xsd:restriction base="dms:Unknown"/>
      </xsd:simpleType>
    </xsd:element>
    <xsd:element name="DynamicPublishingContent14" ma:index="67" nillable="true" ma:displayName="Dynamisk sideindhold (15)" ma:hidden="true" ma:internalName="DynamicPublishingContent14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7f136-810f-4bf1-8799-fe74b7b13f91" elementFormDefault="qualified">
    <xsd:import namespace="http://schemas.microsoft.com/office/2006/documentManagement/types"/>
    <xsd:import namespace="http://schemas.microsoft.com/office/infopath/2007/PartnerControls"/>
    <xsd:element name="Ansvarligafdeling" ma:index="27" nillable="true" ma:displayName="Ansvarlig afdeling" ma:list="{2b5a13a3-256c-433f-bc8b-bde4d05df095}" ma:internalName="Ansvarligafdeling" ma:showField="Title" ma:web="303eeafb-7dff-46db-9396-e9c651f530ea">
      <xsd:simpleType>
        <xsd:restriction base="dms:Lookup"/>
      </xsd:simpleType>
    </xsd:element>
    <xsd:element name="Rettighedsgruppe" ma:index="29" ma:displayName="Rettighedsgruppe" ma:default="2;#Basis" ma:list="{cd861654-9942-42cc-b4e8-22e2eb33fafe}" ma:internalName="Rettighedsgruppe" ma:readOnly="false" ma:showField="Title" ma:web="303eeafb-7dff-46db-9396-e9c651f530ea">
      <xsd:simpleType>
        <xsd:restriction base="dms:Lookup"/>
      </xsd:simpleType>
    </xsd:element>
    <xsd:element name="Afsender" ma:index="36" nillable="true" ma:displayName="Afsender" ma:default="2;#Landscentret" ma:list="{b497b606-9a6f-4593-a3de-acb9bcbea154}" ma:internalName="Afsender" ma:showField="LinkTitleNoMenu" ma:web="303eeafb-7dff-46db-9396-e9c651f530ea">
      <xsd:simpleType>
        <xsd:restriction base="dms:Lookup"/>
      </xsd:simpleType>
    </xsd:element>
    <xsd:element name="Arkiveringsdato" ma:index="37" nillable="true" ma:displayName="Arkiveringsdato" ma:format="DateOnly" ma:internalName="Arkiveringsdato" ma:readOnly="false">
      <xsd:simpleType>
        <xsd:restriction base="dms:DateTime"/>
      </xsd:simpleType>
    </xsd:element>
    <xsd:element name="Ingen_x0020_besked_x0020_ved_x0020_arkivering" ma:index="38" nillable="true" ma:displayName="Ingen besked ved arkivering" ma:default="0" ma:description="Klik her, for ikke at modtage en besked, når dokumentet når sin udløbsdato" ma:internalName="Ingen_x0020_besked_x0020_ved_x0020_arkivering">
      <xsd:simpleType>
        <xsd:restriction base="dms:Boolean"/>
      </xsd:simpleType>
    </xsd:element>
    <xsd:element name="HideInRollups" ma:index="39" nillable="true" ma:displayName="Skjul i artikellister" ma:default="0" ma:description="Klik her for at skjule siden i artikellister" ma:internalName="HideInRollups">
      <xsd:simpleType>
        <xsd:restriction base="dms:Boolean"/>
      </xsd:simpleType>
    </xsd:element>
    <xsd:element name="IsHiddenFromRollup" ma:index="40" nillable="true" ma:displayName="Skjult i artikellister (system)" ma:decimals="0" ma:default="0" ma:description="Understøtter infrastrukturen" ma:internalName="IsHiddenFromRollup">
      <xsd:simpleType>
        <xsd:restriction base="dms:Number"/>
      </xsd:simpleType>
    </xsd:element>
    <xsd:element name="EnclosureFor" ma:index="48" nillable="true" ma:displayName="Bilag til" ma:description="Peger på bilagets moderdokument" ma:internalName="EnclosureFo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ammelURL" ma:index="49" nillable="true" ma:displayName="Gammel URL" ma:description="Tidligere placering på landbrugsinfo" ma:internalName="GammelURL">
      <xsd:simpleType>
        <xsd:restriction base="dms:Text">
          <xsd:maxLength value="255"/>
        </xsd:restriction>
      </xsd:simpleType>
    </xsd:element>
    <xsd:element name="NetSkabelonValue" ma:index="50" nillable="true" ma:displayName="NetSkabelon værdier" ma:internalName="NetSkabelonValue">
      <xsd:simpleType>
        <xsd:restriction base="dms:Text">
          <xsd:maxLength value="255"/>
        </xsd:restriction>
      </xsd:simpleType>
    </xsd:element>
    <xsd:element name="Projekter" ma:index="51" nillable="true" ma:displayName="Projekter" ma:list="{ecf07d35-95fb-4bda-ad72-e46544058ec2}" ma:internalName="Projekter" ma:showField="LinkTitleNoMenu" ma:web="{303eeafb-7dff-46db-9396-e9c651f530ea}">
      <xsd:simpleType>
        <xsd:restriction base="dms:Unknown"/>
      </xsd:simpleType>
    </xsd:element>
    <xsd:element name="WebInfoSubjects" ma:index="52" nillable="true" ma:displayName="Emneord" ma:description="Knyt emneord til din artikel. Benyttes primært til nyhedsbreve." ma:list="{c1fcffa3-db61-496d-89f0-dea25d970c75}" ma:internalName="WebInfoSubjects" ma:showField="LinkTitleNoMenu" ma:web="303eeafb-7dff-46db-9396-e9c651f530ea">
      <xsd:simpleType>
        <xsd:restriction base="dms:Unknown"/>
      </xsd:simpleType>
    </xsd:element>
    <xsd:element name="HitCount" ma:index="53" nillable="true" ma:displayName="HitCount (system)" ma:decimals="0" ma:default="0" ma:description="Antal gange et dokument er set af en bruger" ma:internalName="HitCount" ma:readOnly="false">
      <xsd:simpleType>
        <xsd:restriction base="dms:Number"/>
      </xsd:simpleType>
    </xsd:element>
    <xsd:element name="PermalinkID" ma:index="54" nillable="true" ma:displayName="Permalink ID" ma:description="Unik ID for artiklen som kan benyttes til permalink" ma:internalName="PermalinkID" ma:readOnly="false">
      <xsd:simpleType>
        <xsd:restriction base="dms:Text">
          <xsd:maxLength value="255"/>
        </xsd:restriction>
      </xsd:simpleType>
    </xsd:element>
    <xsd:element name="WebInfoMultiSelect" ma:index="55" nillable="true" ma:displayName="Tilvalg" ma:description="Mulighed for et antal tilvalg gemt i et samlet felt." ma:internalName="WebInfoMultiSelect">
      <xsd:simpleType>
        <xsd:restriction base="dms:Unknown"/>
      </xsd:simpleType>
    </xsd:element>
    <xsd:element name="TaksonomiTaxHTField0" ma:index="68" nillable="true" ma:taxonomy="true" ma:internalName="TaksonomiTaxHTField0" ma:taxonomyFieldName="Taksonomi" ma:displayName="Taksonomi" ma:fieldId="{6e43b4ee-656e-4e6d-875c-6c0fe73b7faf}" ma:taxonomyMulti="true" ma:sspId="2476898c-5e7e-458a-8d26-e528e2e6d5ce" ma:termSetId="65f14c63-6b42-47e9-9739-973b2f9a43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villingsgivere" ma:index="72" nillable="true" ma:displayName="Bevillingsgivere" ma:list="9ccd692b-b01f-4300-9d4e-b4fb85c2c995" ma:internalName="Bevillingsgivere" ma:showField="LinkTitleNoMenu" ma:web="303eeafb-7dff-46db-9396-e9c651f530ea">
      <xsd:simpleType>
        <xsd:restriction base="dms:Unknown"/>
      </xsd:simpleType>
    </xsd:element>
    <xsd:element name="FinanceYear" ma:index="73" nillable="true" ma:displayName="Bevillingsår" ma:decimals="0" ma:internalName="FinanceYear">
      <xsd:simpleType>
        <xsd:restriction base="dms:Number"/>
      </xsd:simpleType>
    </xsd:element>
    <xsd:element name="WebInfoLawCodes" ma:index="74" nillable="true" ma:displayName="Lovkoder" ma:description="Knyt lovkoder til din artikel." ma:list="{908f6eb6-a66b-478a-a99e-d2541dc092be}" ma:internalName="WebInfoLawCodes" ma:showField="LinkTitleNoMenu" ma:web="303eeafb-7dff-46db-9396-e9c651f530ea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14257-579e-4a1f-bbbb-3c8dd7393476" elementFormDefault="qualified">
    <xsd:import namespace="http://schemas.microsoft.com/office/2006/documentManagement/types"/>
    <xsd:import namespace="http://schemas.microsoft.com/office/infopath/2007/PartnerControls"/>
    <xsd:element name="Forfattere" ma:index="28" nillable="true" ma:displayName="Forfattere" ma:list="UserInfo" ma:SharePointGroup="0" ma:internalName="Forfatter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tekode" ma:index="30" nillable="true" ma:displayName="Listekode" ma:internalName="Listekode">
      <xsd:simpleType>
        <xsd:restriction base="dms:Text">
          <xsd:maxLength value="255"/>
        </xsd:restriction>
      </xsd:simpleType>
    </xsd:element>
    <xsd:element name="Nummer" ma:index="31" nillable="true" ma:displayName="Nummer" ma:internalName="Nummer">
      <xsd:simpleType>
        <xsd:restriction base="dms:Text">
          <xsd:maxLength value="255"/>
        </xsd:restriction>
      </xsd:simpleType>
    </xsd:element>
    <xsd:element name="Noegleord" ma:index="32" nillable="true" ma:displayName="Nøgleord" ma:internalName="Noegleord">
      <xsd:simpleType>
        <xsd:restriction base="dms:Text">
          <xsd:maxLength value="255"/>
        </xsd:restriction>
      </xsd:simpleType>
    </xsd:element>
    <xsd:element name="Informationsserie" ma:index="33" nillable="true" ma:displayName="Historisk informationsserie" ma:internalName="Informationsserie">
      <xsd:simpleType>
        <xsd:restriction base="dms:Text">
          <xsd:maxLength value="255"/>
        </xsd:restriction>
      </xsd:simpleType>
    </xsd:element>
    <xsd:element name="Bekraeftelsesdato" ma:index="34" nillable="true" ma:displayName="Bekræftelsesdato" ma:format="DateTime" ma:internalName="Bekraeftelsesdato">
      <xsd:simpleType>
        <xsd:restriction base="dms:DateTime"/>
      </xsd:simpleType>
    </xsd:element>
    <xsd:element name="Revisionsdato" ma:index="35" nillable="true" ma:displayName="Revisionsdato" ma:format="DateTime" ma:internalName="Revisionsdato">
      <xsd:simpleType>
        <xsd:restriction base="dms:DateTime"/>
      </xsd:simpleType>
    </xsd:element>
    <xsd:element name="Sorteringsorden" ma:index="47" nillable="true" ma:displayName="Sorteringsorden" ma:decimals="0" ma:internalName="Sorteringsorden">
      <xsd:simpleType>
        <xsd:restriction base="dms:Number"/>
      </xsd:simpleType>
    </xsd:element>
    <xsd:element name="Kontaktpersoner" ma:index="76" nillable="true" ma:displayName="Kontaktpersoner" ma:list="UserInfo" ma:SharePointGroup="0" ma:internalName="Kontaktperson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kribenter" ma:index="77" nillable="true" ma:displayName="Skribenter" ma:list="UserInfo" ma:SharePointGroup="0" ma:internalName="Skribent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eeafb-7dff-46db-9396-e9c651f530ea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57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69" nillable="true" ma:displayName="Taxonomy Catch All Column" ma:description="" ma:list="{00a11604-cdb1-438d-8b4c-a208f6918db7}" ma:internalName="TaxCatchAll" ma:showField="CatchAllData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0" nillable="true" ma:displayName="Taxonomy Catch All Column1" ma:description="" ma:hidden="true" ma:list="{00a11604-cdb1-438d-8b4c-a208f6918db7}" ma:internalName="TaxCatchAllLabel" ma:readOnly="true" ma:showField="CatchAllDataLabel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19670-a623-4c4a-8cd0-9c7122017949" elementFormDefault="qualified">
    <xsd:import namespace="http://schemas.microsoft.com/office/2006/documentManagement/types"/>
    <xsd:import namespace="http://schemas.microsoft.com/office/infopath/2007/PartnerControls"/>
    <xsd:element name="Afrapportering" ma:index="75" nillable="true" ma:displayName="Afrapportering" ma:list="{126d356a-4f5c-4bbb-91a6-e07af1934e19}" ma:internalName="Afrapportering" ma:showField="LinkTitleNoMenu" ma:web="{303eeafb-7dff-46db-9396-e9c651f530ea}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df750-5352-4088-a10b-a69e290d946e" elementFormDefault="qualified">
    <xsd:import namespace="http://schemas.microsoft.com/office/2006/documentManagement/types"/>
    <xsd:import namespace="http://schemas.microsoft.com/office/infopath/2007/PartnerControls"/>
    <xsd:element name="ProjectID" ma:index="78" nillable="true" ma:displayName="ProjectID (system)" ma:internalName="Project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Set Item Permission, based on rettighedsgruppe</Name>
    <Synchronization>Asynchronous</Synchronization>
    <Type>10001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Set Item Permission, based on rettighedsgruppe</Name>
    <Synchronization>Asynchronous</Synchronization>
    <Type>10002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WebInfo Content Page Event</Name>
    <Synchronization>Synchronous</Synchronization>
    <Type>1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Synchronous</Synchronization>
    <Type>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Asynchronous</Synchronization>
    <Type>10002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</spe:Receivers>
</file>

<file path=customXml/itemProps1.xml><?xml version="1.0" encoding="utf-8"?>
<ds:datastoreItem xmlns:ds="http://schemas.openxmlformats.org/officeDocument/2006/customXml" ds:itemID="{746F91BB-32E4-4D1D-8514-F8327B4F8C73}"/>
</file>

<file path=customXml/itemProps2.xml><?xml version="1.0" encoding="utf-8"?>
<ds:datastoreItem xmlns:ds="http://schemas.openxmlformats.org/officeDocument/2006/customXml" ds:itemID="{E10E1C46-0F75-4165-A0E1-7D023D5600F9}"/>
</file>

<file path=customXml/itemProps3.xml><?xml version="1.0" encoding="utf-8"?>
<ds:datastoreItem xmlns:ds="http://schemas.openxmlformats.org/officeDocument/2006/customXml" ds:itemID="{92A93104-6FC0-431C-B62A-0BAA59AC8577}"/>
</file>

<file path=customXml/itemProps4.xml><?xml version="1.0" encoding="utf-8"?>
<ds:datastoreItem xmlns:ds="http://schemas.openxmlformats.org/officeDocument/2006/customXml" ds:itemID="{C9AA1229-36F4-4A96-82DD-F29B82A45693}"/>
</file>

<file path=docProps/app.xml><?xml version="1.0" encoding="utf-8"?>
<Properties xmlns="http://schemas.openxmlformats.org/officeDocument/2006/extended-properties" xmlns:vt="http://schemas.openxmlformats.org/officeDocument/2006/docPropsVTypes">
  <Template>SEGES</Template>
  <TotalTime>708</TotalTime>
  <Words>1475</Words>
  <Application>Microsoft Office PowerPoint</Application>
  <PresentationFormat>Skærmshow (4:3)</PresentationFormat>
  <Paragraphs>719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34</vt:i4>
      </vt:variant>
    </vt:vector>
  </HeadingPairs>
  <TitlesOfParts>
    <vt:vector size="35" baseType="lpstr">
      <vt:lpstr>SEGES</vt:lpstr>
      <vt:lpstr>Projektmøde Emissionsbaseret regulering</vt:lpstr>
      <vt:lpstr>DAGSorden</vt:lpstr>
      <vt:lpstr>PowerPoint-præsentation</vt:lpstr>
      <vt:lpstr>Grænseværdier – to fremgangsmåder</vt:lpstr>
      <vt:lpstr>Grænseværdier for N-udledning til det marine vandmiljø – to regnemåder</vt:lpstr>
      <vt:lpstr>Beregning af grænseværdier - vandoplande</vt:lpstr>
      <vt:lpstr>Beregning af grænseværdier - deloplande</vt:lpstr>
      <vt:lpstr>Norsminde Fjord – samlet retention</vt:lpstr>
      <vt:lpstr>Norsminde Fjord – Grundvand retention</vt:lpstr>
      <vt:lpstr>Norsminde Fjord – Overfladevand retention</vt:lpstr>
      <vt:lpstr>Norsminde Fjord – ens udledning pr. ha (6,6 kg)</vt:lpstr>
      <vt:lpstr>Norsminde Fjord – kvælstofudvaskning fra rodzonen ved ens udledning pr. ha</vt:lpstr>
      <vt:lpstr>Norsminde Fjord – ens udvaskning pr. ha (15,6 kg)</vt:lpstr>
      <vt:lpstr>Hjarbæk Fjord – samlet retention</vt:lpstr>
      <vt:lpstr>Hjarbæk Fjord – Grundvand retention</vt:lpstr>
      <vt:lpstr>Hjarbæk Fjord – Overfladevand retention</vt:lpstr>
      <vt:lpstr>Hjarbæk Fjord – ens udledning pr. ha (8,1 kg)</vt:lpstr>
      <vt:lpstr>Hjarbæk Fjord – ens udvaskning pr. ha (22,6 kg)</vt:lpstr>
      <vt:lpstr>Karrebæk Fjord – samlet retention</vt:lpstr>
      <vt:lpstr>Karrebæk Fjord – Grundvand retention</vt:lpstr>
      <vt:lpstr>Karrebæk Fjord – Overfladevand retention</vt:lpstr>
      <vt:lpstr>Karrebæk Fjord – ens udledning pr. ha (10,8 kg)</vt:lpstr>
      <vt:lpstr>Karrebæk Fjord – ens udvaskning pr. ha (24,6 kg)</vt:lpstr>
      <vt:lpstr>Datagrundlag for ny beregning af grænseværdier</vt:lpstr>
      <vt:lpstr>Skal vi inddrage andre parametre i fastsættelsen af grænseværdier?</vt:lpstr>
      <vt:lpstr>Over- eller underopfyldelse af målsætninger</vt:lpstr>
      <vt:lpstr>Afgrænsning af målt opland og opgørelse af udledning</vt:lpstr>
      <vt:lpstr>Anvendelighed af målinger i forhold til virkemidler</vt:lpstr>
      <vt:lpstr>Tidsforløb</vt:lpstr>
      <vt:lpstr>Målinger som grundlag for kvælstof- og arealregulering</vt:lpstr>
      <vt:lpstr>Kommende aktiviteter</vt:lpstr>
      <vt:lpstr>Kommende aktiviteter (fortsat)</vt:lpstr>
      <vt:lpstr>Behov for tilpasninger af projektet?</vt:lpstr>
      <vt:lpstr>Kommende aktiviteter (fortsat)</vt:lpstr>
    </vt:vector>
  </TitlesOfParts>
  <Company>Videncentret for Landbrug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Projektmøde om emissionsbaseret regulering den 21.10.2015</dc:title>
  <dc:creator>Søren Kolind Hvid</dc:creator>
  <cp:keywords>SEGES</cp:keywords>
  <cp:lastModifiedBy>Pia Sørensen</cp:lastModifiedBy>
  <cp:revision>49</cp:revision>
  <cp:lastPrinted>2014-12-09T10:53:47Z</cp:lastPrinted>
  <dcterms:created xsi:type="dcterms:W3CDTF">2015-02-22T08:15:33Z</dcterms:created>
  <dcterms:modified xsi:type="dcterms:W3CDTF">2015-11-10T14:09:27Z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0x010100C568DB52D9D0A14D9B2FDCC96666E9F2007948130EC3DB064584E219954237AF3900242457EFB8B24247815D688C526CD44D00C26A9DBCB02B5C4DA1F017B836C045C00060750ADE2E6249BABB5C6118FC133DE800B6E1A9893ABA4670B08C14B9C53A30D30016A1B8B879019B40A89B0294CD42210C</vt:lpwstr>
  </property>
  <property fmtid="{D5CDD505-2E9C-101B-9397-08002B2CF9AE}" pid="3" name="_dlc_DocIdItemGuid">
    <vt:lpwstr>56b1820d-3e4d-4e31-9ed1-79c534444403</vt:lpwstr>
  </property>
  <property fmtid="{D5CDD505-2E9C-101B-9397-08002B2CF9AE}" pid="4" name="Taksonomi">
    <vt:lpwstr/>
  </property>
  <property fmtid="{D5CDD505-2E9C-101B-9397-08002B2CF9AE}" pid="5" name="Dokumentdato">
    <vt:lpwstr/>
  </property>
  <property fmtid="{D5CDD505-2E9C-101B-9397-08002B2CF9AE}" pid="6" name="Order">
    <vt:r8>900</vt:r8>
  </property>
  <property fmtid="{D5CDD505-2E9C-101B-9397-08002B2CF9AE}" pid="7" name="xd_ProgID">
    <vt:lpwstr/>
  </property>
  <property fmtid="{D5CDD505-2E9C-101B-9397-08002B2CF9AE}" pid="8" name="_Source">
    <vt:lpwstr/>
  </property>
  <property fmtid="{D5CDD505-2E9C-101B-9397-08002B2CF9AE}" pid="9" name="Kilde2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TemplateUrl">
    <vt:lpwstr/>
  </property>
  <property fmtid="{D5CDD505-2E9C-101B-9397-08002B2CF9AE}" pid="13" name="SchultzId">
    <vt:lpwstr/>
  </property>
  <property fmtid="{D5CDD505-2E9C-101B-9397-08002B2CF9AE}" pid="15" name="P0">
    <vt:bool>false</vt:bool>
  </property>
  <property fmtid="{D5CDD505-2E9C-101B-9397-08002B2CF9AE}" pid="16" name="Placering">
    <vt:lpwstr/>
  </property>
  <property fmtid="{D5CDD505-2E9C-101B-9397-08002B2CF9AE}" pid="17" name="Callname">
    <vt:lpwstr/>
  </property>
  <property fmtid="{D5CDD505-2E9C-101B-9397-08002B2CF9AE}" pid="19" name="Arrangoer">
    <vt:lpwstr/>
  </property>
  <property fmtid="{D5CDD505-2E9C-101B-9397-08002B2CF9AE}" pid="20" name="Titel2">
    <vt:lpwstr/>
  </property>
  <property fmtid="{D5CDD505-2E9C-101B-9397-08002B2CF9AE}" pid="21" name="Omraade">
    <vt:lpwstr/>
  </property>
  <property fmtid="{D5CDD505-2E9C-101B-9397-08002B2CF9AE}" pid="22" name="Hovedomraade">
    <vt:lpwstr/>
  </property>
  <property fmtid="{D5CDD505-2E9C-101B-9397-08002B2CF9AE}" pid="23" name="Shortname">
    <vt:lpwstr/>
  </property>
  <property fmtid="{D5CDD505-2E9C-101B-9397-08002B2CF9AE}" pid="24" name="display_urn">
    <vt:lpwstr>Søren Kolind Hvid (LCSKH)</vt:lpwstr>
  </property>
  <property fmtid="{D5CDD505-2E9C-101B-9397-08002B2CF9AE}" pid="25" name="URL">
    <vt:lpwstr/>
  </property>
  <property fmtid="{D5CDD505-2E9C-101B-9397-08002B2CF9AE}" pid="26" name="Maalrettet">
    <vt:lpwstr/>
  </property>
  <property fmtid="{D5CDD505-2E9C-101B-9397-08002B2CF9AE}" pid="27" name="xd_Signature">
    <vt:bool>false</vt:bool>
  </property>
  <property fmtid="{D5CDD505-2E9C-101B-9397-08002B2CF9AE}" pid="28" name="Type">
    <vt:lpwstr/>
  </property>
  <property fmtid="{D5CDD505-2E9C-101B-9397-08002B2CF9AE}" pid="30" name="Tilmelding">
    <vt:lpwstr/>
  </property>
  <property fmtid="{D5CDD505-2E9C-101B-9397-08002B2CF9AE}" pid="31" name="SummaryLinks2">
    <vt:lpwstr/>
  </property>
  <property fmtid="{D5CDD505-2E9C-101B-9397-08002B2CF9AE}" pid="32" name="Aar">
    <vt:lpwstr/>
  </property>
  <property fmtid="{D5CDD505-2E9C-101B-9397-08002B2CF9AE}" pid="33" name="Menupunkter">
    <vt:lpwstr/>
  </property>
  <property fmtid="{D5CDD505-2E9C-101B-9397-08002B2CF9AE}" pid="34" name="Sted">
    <vt:lpwstr/>
  </property>
</Properties>
</file>